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83" r:id="rId3"/>
    <p:sldId id="284" r:id="rId4"/>
    <p:sldId id="272" r:id="rId5"/>
    <p:sldId id="274" r:id="rId6"/>
    <p:sldId id="275" r:id="rId7"/>
    <p:sldId id="276" r:id="rId8"/>
    <p:sldId id="277" r:id="rId9"/>
    <p:sldId id="280" r:id="rId10"/>
    <p:sldId id="279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3D478DC-3430-4D4C-A87F-21875DC1AEE0}">
          <p14:sldIdLst>
            <p14:sldId id="269"/>
            <p14:sldId id="283"/>
            <p14:sldId id="284"/>
            <p14:sldId id="272"/>
            <p14:sldId id="274"/>
            <p14:sldId id="275"/>
            <p14:sldId id="276"/>
            <p14:sldId id="277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Valderas Jatib" initials="CVJ" lastIdx="1" clrIdx="0">
    <p:extLst>
      <p:ext uri="{19B8F6BF-5375-455C-9EA6-DF929625EA0E}">
        <p15:presenceInfo xmlns:p15="http://schemas.microsoft.com/office/powerpoint/2012/main" userId="Cristian Valderas Jati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0C3"/>
    <a:srgbClr val="052668"/>
    <a:srgbClr val="2F00B0"/>
    <a:srgbClr val="2B00AD"/>
    <a:srgbClr val="CC1115"/>
    <a:srgbClr val="008F00"/>
    <a:srgbClr val="009051"/>
    <a:srgbClr val="CE1516"/>
    <a:srgbClr val="2B00AB"/>
    <a:srgbClr val="FF7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28" y="48"/>
      </p:cViewPr>
      <p:guideLst>
        <p:guide orient="horz" pos="39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2EF1-8D75-E04D-8868-B9537A40D110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D3D2-433F-5E42-AD65-818363DEAE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52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9B4EF-700C-354A-BF0A-D38961E50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E65F8F-16AD-554B-B0C9-6EE36005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94D35-AD59-B24C-B83C-526E7ED9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96C02-C9C5-4B4C-ABB5-9EADDE96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97154-7FCE-7646-AD05-E4E45853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013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759B7-64D6-4B4A-95FF-144657E9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8E226A-31AC-5A4D-9864-33AF0A93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C1A6-BC55-2C40-A84F-0F873498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996E6-5013-BD49-A560-238815AF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1C5E-B8CF-5340-9894-B379F8D9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07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653BD6-2699-E64D-A5F2-D3D045DF8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F66CFC-0BC9-124D-9122-86CF9676A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0ADE4F-54FF-0341-ADBE-DE05CE7A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C2BAD-80D5-7D4D-A1D8-6D04DB4F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4D519-0AA7-234C-AA19-CEBEF137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76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015BC-C112-FA4D-B865-A9507D45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7153E6-6073-1940-8CDB-BBEE669F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10A2F-9F0B-904B-AAB0-D5558B63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E0F009-06AA-2442-BE7A-53DF15F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EB99C-BF50-B348-89F9-E745CF63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3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9C7F3-346E-FE4C-A861-D3FED98E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0D2B15-E1C0-D34D-9221-07685851A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161EA-3B04-F640-ABEB-F73CF948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E6DBE-AD0B-384A-9E4C-57306A6D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B89B1-CAB4-9940-AC3E-2F3B7692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98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D5DA2-1BBE-FE43-B764-9A27F1DC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E0CCF-B571-4A4F-BE66-847180A59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80977C-9F65-2B42-B4AA-06996D6D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CED179-6163-A041-B821-1238B380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183C4C-ECF2-3047-891F-BE0F5BBA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A6B5C-B35E-B74D-A06B-5460505A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8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3C540-14D4-2943-BAD3-C6118A8E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686CC2-1FA2-B541-8B0C-2F404CD83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B8B9D-2648-9741-A88F-1A600816B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4AB3CD-8A8D-E34A-86E4-0DA36A365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49E7B5-82B6-E74B-BD00-210B15EBE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76E6E5-E1E7-7849-93C8-C940E49E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E00A60-72B1-AA4A-A9DF-88363D2C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1E1EB7-79BF-8445-AF83-6A07B82C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50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315E0-2F0C-674B-8747-74F1A340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18E5A1-0426-3C41-A40D-85961ED7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A867C6-93C2-2C4D-AE6C-9A8E6C7E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BF8E33-BAE5-9D42-BBB3-695DED2E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94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DC2C96-5F03-0E42-AF06-DD757949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6636BC-8EDE-284C-A4AF-ECBF1AAF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82B10F-91FE-D64E-906F-36231BAF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33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2B4E7-F31D-7442-83EA-6522AB19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5C4B12-039F-1044-8255-090CFAE1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EA7372-B938-CA46-8BE9-92643F6C7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0999A-857C-9C49-92B7-CD594A55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2E8C53-8A30-684D-90FE-27F36875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452590-F7AC-2B4A-A787-68D89D46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6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2AD6A-6AD1-E449-82F0-91B6D9CD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D891CB-EB73-9443-8E4F-6AB3E9FD0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E47F6D-94FE-474B-94DF-B97F44852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B23C7-6808-1B43-A0B4-56D94DA7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C3F5A-770C-7A46-B998-413448DA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280D45-E383-BF40-80E7-9B8085AB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80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010EE2-9667-2840-A8F3-ED1337EE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C2E057-5485-ED4D-B2D1-E9D6217E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215E4-A210-CF46-92AE-0B9702570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DE74-E62F-314C-9149-4327C0AFEDAA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00CE0-E957-C54A-AD97-EE61A3BF5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C7F7E4-CE16-F74E-9C96-6446C5E7C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5815-C80B-7243-8057-CCE3009B20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600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79C23946-5FF5-47C6-B89D-599EF8B9D120}"/>
              </a:ext>
            </a:extLst>
          </p:cNvPr>
          <p:cNvGrpSpPr>
            <a:grpSpLocks/>
          </p:cNvGrpSpPr>
          <p:nvPr/>
        </p:nvGrpSpPr>
        <p:grpSpPr bwMode="auto">
          <a:xfrm>
            <a:off x="2014554" y="507632"/>
            <a:ext cx="8261350" cy="2495550"/>
            <a:chOff x="240" y="905"/>
            <a:chExt cx="5204" cy="1572"/>
          </a:xfrm>
        </p:grpSpPr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11DAD2AA-EFC8-4660-9D85-52BB8A69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05"/>
              <a:ext cx="52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CL" sz="28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EQUILIBRIO DE AUTOIONIZACIÓN DEL AGUA</a:t>
              </a:r>
              <a:endParaRPr lang="es-ES" altLang="es-CL" sz="28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19F570C2-A446-44C9-B0E4-D03477000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1643"/>
              <a:ext cx="4563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CL" sz="2400">
                  <a:latin typeface="Times New Roman" panose="02020603050405020304" pitchFamily="18" charset="0"/>
                </a:rPr>
                <a:t>                 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s-CL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O (</a:t>
              </a:r>
              <a:r>
                <a:rPr lang="en-US" altLang="es-CL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)      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↔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    H</a:t>
              </a:r>
              <a:r>
                <a:rPr lang="en-US" altLang="es-CL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s-CL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) + OH</a:t>
              </a:r>
              <a:r>
                <a:rPr lang="en-US" altLang="es-CL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s-CL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</a:t>
              </a:r>
              <a:r>
                <a:rPr lang="en-US" altLang="es-CL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CL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063A45F5-8B0B-42F6-AED4-53E565CA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6"/>
          <a:stretch>
            <a:fillRect/>
          </a:stretch>
        </p:blipFill>
        <p:spPr bwMode="auto">
          <a:xfrm>
            <a:off x="3475054" y="2931745"/>
            <a:ext cx="53721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errar llave 13">
            <a:extLst>
              <a:ext uri="{FF2B5EF4-FFF2-40B4-BE49-F238E27FC236}">
                <a16:creationId xmlns:a16="http://schemas.microsoft.com/office/drawing/2014/main" id="{F69D7E38-5013-4BF8-8001-6D0719FCCE57}"/>
              </a:ext>
            </a:extLst>
          </p:cNvPr>
          <p:cNvSpPr/>
          <p:nvPr/>
        </p:nvSpPr>
        <p:spPr>
          <a:xfrm rot="16200000">
            <a:off x="6485748" y="1389488"/>
            <a:ext cx="719138" cy="936625"/>
          </a:xfrm>
          <a:prstGeom prst="rightBrac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3D947C81-C1A8-4CE1-9851-2176D9F2D7B5}"/>
              </a:ext>
            </a:extLst>
          </p:cNvPr>
          <p:cNvSpPr/>
          <p:nvPr/>
        </p:nvSpPr>
        <p:spPr>
          <a:xfrm rot="16200000">
            <a:off x="8140717" y="1369645"/>
            <a:ext cx="720725" cy="936625"/>
          </a:xfrm>
          <a:prstGeom prst="rightBrac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E44EA947-EDAF-4DD7-B3EA-BB1F7A8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004" y="1102945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>
                <a:latin typeface="Times New Roman" panose="02020603050405020304" pitchFamily="18" charset="0"/>
              </a:rPr>
              <a:t>Protones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2E7E1DDB-A0A3-4ABD-A08B-18707D146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29" y="1102945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>
                <a:latin typeface="Times New Roman" panose="02020603050405020304" pitchFamily="18" charset="0"/>
              </a:rPr>
              <a:t>hidroxilos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756B5C4-6F0A-499E-A7A7-0FF291B4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54" y="4798645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2400">
                <a:latin typeface="Times New Roman" panose="02020603050405020304" pitchFamily="18" charset="0"/>
              </a:rPr>
              <a:t>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 2 H</a:t>
            </a:r>
            <a:r>
              <a:rPr lang="en-US" altLang="es-CL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O (</a:t>
            </a:r>
            <a:r>
              <a:rPr lang="en-US" altLang="es-CL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)      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CL"/>
              <a:t>H</a:t>
            </a:r>
            <a:r>
              <a:rPr lang="en-US" altLang="es-CL" baseline="-25000"/>
              <a:t>3</a:t>
            </a:r>
            <a:r>
              <a:rPr lang="en-US" altLang="es-CL"/>
              <a:t>O</a:t>
            </a:r>
            <a:r>
              <a:rPr lang="en-US" altLang="es-CL" baseline="30000"/>
              <a:t>+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s-CL" i="1">
                <a:solidFill>
                  <a:srgbClr val="0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) + OH</a:t>
            </a:r>
            <a:r>
              <a:rPr lang="en-US" altLang="es-CL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s-CL" i="1">
                <a:solidFill>
                  <a:srgbClr val="00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s-CL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L" sz="2400">
              <a:latin typeface="Times New Roman" panose="02020603050405020304" pitchFamily="18" charset="0"/>
            </a:endParaRPr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78C76A41-29D2-44F5-ABAD-5BB4293AFF23}"/>
              </a:ext>
            </a:extLst>
          </p:cNvPr>
          <p:cNvSpPr/>
          <p:nvPr/>
        </p:nvSpPr>
        <p:spPr>
          <a:xfrm rot="16200000">
            <a:off x="5909486" y="4413676"/>
            <a:ext cx="719137" cy="936625"/>
          </a:xfrm>
          <a:prstGeom prst="rightBrac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A9BB7453-687B-4189-AF48-CE809A6AC713}"/>
              </a:ext>
            </a:extLst>
          </p:cNvPr>
          <p:cNvSpPr/>
          <p:nvPr/>
        </p:nvSpPr>
        <p:spPr>
          <a:xfrm rot="16200000">
            <a:off x="7853379" y="4393832"/>
            <a:ext cx="720725" cy="936625"/>
          </a:xfrm>
          <a:prstGeom prst="rightBrac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2F3F36A-253D-4AD0-9714-D6538C2A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79" y="4127132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>
                <a:latin typeface="Times New Roman" panose="02020603050405020304" pitchFamily="18" charset="0"/>
              </a:rPr>
              <a:t>hidronio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ED2DC59-C3C6-4DD8-83EB-413E714CA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92" y="4127132"/>
            <a:ext cx="115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>
                <a:latin typeface="Times New Roman" panose="02020603050405020304" pitchFamily="18" charset="0"/>
              </a:rPr>
              <a:t>hidroxilos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0F98441-55A4-4A86-A9DE-36605934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54" y="6071820"/>
            <a:ext cx="1573213" cy="5334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s-CL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s-CL" sz="2800" baseline="30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= H</a:t>
            </a:r>
            <a:r>
              <a:rPr lang="en-US" altLang="es-CL" sz="2800" baseline="-25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s-CL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s-CL" sz="2800" baseline="30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s-CL" altLang="es-CL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4246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751EDEC-E0F8-E74A-A0F0-259A3C070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81" y="769309"/>
            <a:ext cx="10688938" cy="572395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89BF908-8DFE-B548-B138-4014DDFBB38D}"/>
              </a:ext>
            </a:extLst>
          </p:cNvPr>
          <p:cNvSpPr/>
          <p:nvPr/>
        </p:nvSpPr>
        <p:spPr>
          <a:xfrm>
            <a:off x="103472" y="6351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3. Complete la siguiente tabla: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9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AC0E15A4-B96D-4B30-8F90-F2E61DD40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18" y="546440"/>
            <a:ext cx="2232025" cy="460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Times New Roman" panose="02020603050405020304" pitchFamily="18" charset="0"/>
              </a:rPr>
              <a:t>ECUACIONES</a:t>
            </a:r>
          </a:p>
        </p:txBody>
      </p:sp>
      <p:sp>
        <p:nvSpPr>
          <p:cNvPr id="20" name="Rectángulo 2">
            <a:extLst>
              <a:ext uri="{FF2B5EF4-FFF2-40B4-BE49-F238E27FC236}">
                <a16:creationId xmlns:a16="http://schemas.microsoft.com/office/drawing/2014/main" id="{F6512568-BE56-4372-9B00-E33FA397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243" y="1319652"/>
            <a:ext cx="248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C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es-MX" altLang="es-CL" sz="1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altLang="es-C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x [OH</a:t>
            </a:r>
            <a:r>
              <a:rPr lang="es-MX" altLang="es-CL" sz="1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MX" altLang="es-C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1 x 10</a:t>
            </a:r>
            <a:r>
              <a:rPr lang="es-MX" altLang="es-CL" sz="1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-14</a:t>
            </a:r>
            <a:r>
              <a:rPr lang="es-MX" altLang="es-C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FC7BB42-B48B-4F71-813D-35BFAE40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908" y="3256303"/>
            <a:ext cx="153193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s-C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pH= -log [H</a:t>
            </a:r>
            <a:r>
              <a:rPr lang="en-US" altLang="es-CL" sz="1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A5F7CE1-4ED0-4014-8C69-2FC19140E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716" y="3265062"/>
            <a:ext cx="1854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pOH= -log [OH</a:t>
            </a:r>
            <a:r>
              <a:rPr lang="en-US" altLang="es-CL" sz="1800" b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s-CL" altLang="es-CL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D8ED222-E1A2-4C51-A965-A9D8F6CFE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483" y="4362790"/>
            <a:ext cx="1955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en-US" altLang="es-CL" sz="1800" b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 antilog –pH</a:t>
            </a:r>
            <a:endParaRPr lang="es-CL" altLang="es-CL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6211A2C-8C41-4CC3-9ECA-1EB94503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558" y="4362790"/>
            <a:ext cx="2278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[OH</a:t>
            </a:r>
            <a:r>
              <a:rPr lang="en-US" altLang="es-CL" sz="1800" b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 antilog –pOH</a:t>
            </a:r>
            <a:endParaRPr lang="es-CL" altLang="es-CL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2EB469E-F4CA-414C-A0C3-3287CC9D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08" y="5561353"/>
            <a:ext cx="164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s-CL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+ pOH =14</a:t>
            </a:r>
            <a:endParaRPr lang="es-CL" altLang="es-CL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486692EB-2BDF-4633-80AE-88910256ECB9}"/>
                  </a:ext>
                </a:extLst>
              </p:cNvPr>
              <p:cNvSpPr txBox="1"/>
              <p:nvPr/>
            </p:nvSpPr>
            <p:spPr>
              <a:xfrm>
                <a:off x="3404255" y="2003484"/>
                <a:ext cx="1818255" cy="594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486692EB-2BDF-4633-80AE-88910256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55" y="2003484"/>
                <a:ext cx="1818255" cy="594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F23CC8F-DDA2-4EDD-A49E-82FE47D89C11}"/>
                  </a:ext>
                </a:extLst>
              </p:cNvPr>
              <p:cNvSpPr txBox="1"/>
              <p:nvPr/>
            </p:nvSpPr>
            <p:spPr>
              <a:xfrm>
                <a:off x="6754716" y="1979000"/>
                <a:ext cx="1973745" cy="594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F23CC8F-DDA2-4EDD-A49E-82FE47D89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16" y="1979000"/>
                <a:ext cx="1973745" cy="594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4B6AE0B8-82B5-42F1-89E3-2BCC7882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07" y="1567782"/>
            <a:ext cx="7775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95780E62-A0E4-4576-93BD-6B334C35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069" y="581944"/>
            <a:ext cx="1873250" cy="460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>
                <a:latin typeface="Times New Roman" panose="02020603050405020304" pitchFamily="18" charset="0"/>
              </a:rPr>
              <a:t>Escala de pH</a:t>
            </a: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BC9D92FD-6F29-49DE-89AE-E6AD8993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344" y="1948782"/>
            <a:ext cx="287338" cy="369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CL" altLang="es-CL"/>
              <a:t>0</a:t>
            </a:r>
          </a:p>
        </p:txBody>
      </p:sp>
      <p:sp>
        <p:nvSpPr>
          <p:cNvPr id="13" name="CuadroTexto 11">
            <a:extLst>
              <a:ext uri="{FF2B5EF4-FFF2-40B4-BE49-F238E27FC236}">
                <a16:creationId xmlns:a16="http://schemas.microsoft.com/office/drawing/2014/main" id="{A46D8699-03E2-436E-8620-763E2A3C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232" y="1948782"/>
            <a:ext cx="288925" cy="369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CL" altLang="es-CL"/>
              <a:t>7</a:t>
            </a:r>
          </a:p>
        </p:txBody>
      </p:sp>
      <p:sp>
        <p:nvSpPr>
          <p:cNvPr id="14" name="CuadroTexto 12">
            <a:extLst>
              <a:ext uri="{FF2B5EF4-FFF2-40B4-BE49-F238E27FC236}">
                <a16:creationId xmlns:a16="http://schemas.microsoft.com/office/drawing/2014/main" id="{CDE20565-D16B-47FC-8AFD-00C3A285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482" y="1948782"/>
            <a:ext cx="433387" cy="369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CL" altLang="es-CL"/>
              <a:t>14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CCE9649-A463-4007-B64A-ED9A8B25E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019" y="715294"/>
            <a:ext cx="1955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en-US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]= antilog –pH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CE88E09-26A0-460E-8622-5A27BDFC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082" y="2393282"/>
            <a:ext cx="11858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en-US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]= 1 M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A3F32F-F434-4CB7-8427-C6213A4A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082" y="2761582"/>
            <a:ext cx="203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[OH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 = 1 x 10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-14 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8A01AB9-9263-4967-A9CB-B4B07FF6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932" y="2382169"/>
            <a:ext cx="17573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en-US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]= 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1 x 10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-7 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3F7E788-2412-4C9B-997A-50F562C4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607" y="2750469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[OH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 = 1 x 10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-7 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C6AE98B-C0F9-4CF5-88EC-B550BE0B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744" y="2382169"/>
            <a:ext cx="1833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en-US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]= 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1 x 10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-14 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D8673B1-100C-455B-9528-B90BE115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032" y="2750469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[OH</a:t>
            </a:r>
            <a:r>
              <a:rPr lang="es-CL" altLang="es-CL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s-CL" alt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 = 1 M</a:t>
            </a:r>
            <a:endParaRPr lang="es-CL" alt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355CA2D-3B9F-4A56-A3D5-0798CEF716E9}"/>
                  </a:ext>
                </a:extLst>
              </p:cNvPr>
              <p:cNvSpPr txBox="1"/>
              <p:nvPr/>
            </p:nvSpPr>
            <p:spPr>
              <a:xfrm>
                <a:off x="2476605" y="664728"/>
                <a:ext cx="1973745" cy="594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10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355CA2D-3B9F-4A56-A3D5-0798CEF71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605" y="664728"/>
                <a:ext cx="1973745" cy="594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n 2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7C6476E-4BC6-40DD-981C-4BC98AC53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302" y="3361406"/>
            <a:ext cx="99441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8017-859E-0248-BEB8-6EF684C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F2A41-F92E-F14B-82A7-B79FD6BA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D3C3-52E4-8942-A8F3-98099FA12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1" y="-126157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249A82-FF43-3946-B001-F9923FB14EC5}"/>
              </a:ext>
            </a:extLst>
          </p:cNvPr>
          <p:cNvSpPr/>
          <p:nvPr/>
        </p:nvSpPr>
        <p:spPr>
          <a:xfrm>
            <a:off x="510283" y="866338"/>
            <a:ext cx="10904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 ¿Cuál es la concentración molar de protones (H</a:t>
            </a:r>
            <a:r>
              <a:rPr lang="es-CL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) en las siguientes soluciones?. 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a)  Solución acuosa que tiene un pH de 12,17. 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b)  Solución acuosa de OH</a:t>
            </a:r>
            <a:r>
              <a:rPr lang="es-C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0,044 M.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c)  Solución acuosa con pH de 10,60 se diluye desde 1,0 L hasta 1,5 L. 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d)  Solución acuosa con pOH de 2,55. </a:t>
            </a:r>
            <a:endParaRPr lang="es-C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6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8017-859E-0248-BEB8-6EF684C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F2A41-F92E-F14B-82A7-B79FD6BA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D3C3-52E4-8942-A8F3-98099FA12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B63AF-8EEC-F740-8989-0F752795D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89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249A82-FF43-3946-B001-F9923FB14EC5}"/>
              </a:ext>
            </a:extLst>
          </p:cNvPr>
          <p:cNvSpPr/>
          <p:nvPr/>
        </p:nvSpPr>
        <p:spPr>
          <a:xfrm>
            <a:off x="510283" y="866338"/>
            <a:ext cx="10904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 ¿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Cuál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concentración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molar de protones (H</a:t>
            </a:r>
            <a:r>
              <a:rPr lang="es-CL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) en las siguientes soluciones?. 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a)  Solución acuosa que tiene un pH de 12,17.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6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8017-859E-0248-BEB8-6EF684C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F2A41-F92E-F14B-82A7-B79FD6BA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D3C3-52E4-8942-A8F3-98099FA12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B63AF-8EEC-F740-8989-0F752795D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" y="32389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249A82-FF43-3946-B001-F9923FB14EC5}"/>
              </a:ext>
            </a:extLst>
          </p:cNvPr>
          <p:cNvSpPr/>
          <p:nvPr/>
        </p:nvSpPr>
        <p:spPr>
          <a:xfrm>
            <a:off x="510283" y="866338"/>
            <a:ext cx="10904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 ¿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Cuál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concentración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molar de protones (H</a:t>
            </a:r>
            <a:r>
              <a:rPr lang="es-CL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) en las siguientes soluciones?. 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b)  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Solución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acuosa de OH</a:t>
            </a:r>
            <a:r>
              <a:rPr lang="es-C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0,044 M.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8017-859E-0248-BEB8-6EF684C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F2A41-F92E-F14B-82A7-B79FD6BA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D3C3-52E4-8942-A8F3-98099FA12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B63AF-8EEC-F740-8989-0F752795D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661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249A82-FF43-3946-B001-F9923FB14EC5}"/>
              </a:ext>
            </a:extLst>
          </p:cNvPr>
          <p:cNvSpPr/>
          <p:nvPr/>
        </p:nvSpPr>
        <p:spPr>
          <a:xfrm>
            <a:off x="510283" y="866338"/>
            <a:ext cx="10904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 ¿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Cuál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concentración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molar de protones (H</a:t>
            </a:r>
            <a:r>
              <a:rPr lang="es-CL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) en las siguientes soluciones?. 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c)  Solución acuosa con pH de 10,60 se diluye desde 1,0 L hasta 1,5 L. </a:t>
            </a:r>
          </a:p>
          <a:p>
            <a:pPr lvl="1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8017-859E-0248-BEB8-6EF684C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F2A41-F92E-F14B-82A7-B79FD6BA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D3C3-52E4-8942-A8F3-98099FA12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B63AF-8EEC-F740-8989-0F752795D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661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249A82-FF43-3946-B001-F9923FB14EC5}"/>
              </a:ext>
            </a:extLst>
          </p:cNvPr>
          <p:cNvSpPr/>
          <p:nvPr/>
        </p:nvSpPr>
        <p:spPr>
          <a:xfrm>
            <a:off x="510283" y="866338"/>
            <a:ext cx="10904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Cuál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concentración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molar de protones (H</a:t>
            </a:r>
            <a:r>
              <a:rPr lang="es-CL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es-CL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) en las siguientes soluciones?. 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d)  Solución acuosa con pOH de 2,55. </a:t>
            </a:r>
            <a:endParaRPr lang="es-C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9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9D09E2D-DE3D-B14C-BAFD-8B8FB512E648}"/>
              </a:ext>
            </a:extLst>
          </p:cNvPr>
          <p:cNvGrpSpPr/>
          <p:nvPr/>
        </p:nvGrpSpPr>
        <p:grpSpPr>
          <a:xfrm>
            <a:off x="0" y="58784"/>
            <a:ext cx="12192000" cy="6827560"/>
            <a:chOff x="0" y="58784"/>
            <a:chExt cx="12192000" cy="6827560"/>
          </a:xfrm>
        </p:grpSpPr>
        <p:pic>
          <p:nvPicPr>
            <p:cNvPr id="4" name="Imagen 3" descr="Logo Universidad AutÃ³noma">
              <a:extLst>
                <a:ext uri="{FF2B5EF4-FFF2-40B4-BE49-F238E27FC236}">
                  <a16:creationId xmlns:a16="http://schemas.microsoft.com/office/drawing/2014/main" id="{CAEF92AE-EBCC-4D49-9862-1F8E8A22EED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2" y="58784"/>
              <a:ext cx="985099" cy="420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7987805-441B-8F41-B27D-23E727B547E4}"/>
                </a:ext>
              </a:extLst>
            </p:cNvPr>
            <p:cNvSpPr/>
            <p:nvPr/>
          </p:nvSpPr>
          <p:spPr>
            <a:xfrm>
              <a:off x="0" y="6624734"/>
              <a:ext cx="12192000" cy="55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5BE5D6-4226-0F4C-9223-036C41FF113F}"/>
                </a:ext>
              </a:extLst>
            </p:cNvPr>
            <p:cNvSpPr txBox="1"/>
            <p:nvPr/>
          </p:nvSpPr>
          <p:spPr>
            <a:xfrm>
              <a:off x="10889500" y="6624734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/>
                <a:t>www.uautonoma.cl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E09D30-E074-42E7-ADE7-FE2DF8337A93}"/>
              </a:ext>
            </a:extLst>
          </p:cNvPr>
          <p:cNvSpPr/>
          <p:nvPr/>
        </p:nvSpPr>
        <p:spPr>
          <a:xfrm>
            <a:off x="3080049" y="126157"/>
            <a:ext cx="588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u="sng" dirty="0"/>
              <a:t>Taller Equilibrio Iónico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8017-859E-0248-BEB8-6EF684C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F2A41-F92E-F14B-82A7-B79FD6BA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D3C3-52E4-8942-A8F3-98099FA12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44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E25DB78-2812-E34D-BB8E-35D19791B75A}"/>
              </a:ext>
            </a:extLst>
          </p:cNvPr>
          <p:cNvSpPr/>
          <p:nvPr/>
        </p:nvSpPr>
        <p:spPr>
          <a:xfrm>
            <a:off x="103472" y="636948"/>
            <a:ext cx="11403584" cy="545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Ordene las siguientes disoluciones según acidez creciente.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265113"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A de concentración de [OH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= 3.8 x 10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-14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B de pH = 3.   </a:t>
            </a:r>
          </a:p>
          <a:p>
            <a:pPr marL="357188" lvl="0" indent="-265113">
              <a:spcAft>
                <a:spcPts val="0"/>
              </a:spcAft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265113"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C de concentración de [H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= 2.4 x 10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-5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</a:t>
            </a:r>
          </a:p>
          <a:p>
            <a:pPr marL="92075" lvl="0">
              <a:spcAft>
                <a:spcPts val="0"/>
              </a:spcAft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D de pOH = 7.</a:t>
            </a:r>
          </a:p>
          <a:p>
            <a:pPr marL="92075" lvl="0">
              <a:spcAft>
                <a:spcPts val="0"/>
              </a:spcAft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E de pH= 1.</a:t>
            </a: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265113"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F de concentración de [H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5.6 x 10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-6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</a:t>
            </a:r>
          </a:p>
          <a:p>
            <a:pPr marL="92075" lvl="0">
              <a:spcAft>
                <a:spcPts val="0"/>
              </a:spcAft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265113">
              <a:spcAft>
                <a:spcPts val="0"/>
              </a:spcAft>
              <a:buFont typeface="Symbol" pitchFamily="2" charset="2"/>
              <a:buChar char=""/>
            </a:pPr>
            <a:endParaRPr lang="es-C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265113">
              <a:buFont typeface="Symbol" pitchFamily="2" charset="2"/>
              <a:buChar char="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Disolución G de concentración de [OH</a:t>
            </a:r>
            <a:r>
              <a:rPr lang="es-CL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= 2.9 </a:t>
            </a:r>
            <a:r>
              <a:rPr lang="es-CL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10</a:t>
            </a:r>
            <a:r>
              <a:rPr lang="es-CL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-11</a:t>
            </a:r>
            <a:r>
              <a:rPr lang="es-CL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</a:t>
            </a:r>
            <a:endParaRPr lang="es-C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9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515</Words>
  <Application>Microsoft Office PowerPoint</Application>
  <PresentationFormat>Panorámica</PresentationFormat>
  <Paragraphs>93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Ballesteros Pulgares</dc:creator>
  <cp:lastModifiedBy>Cristian Valderas Jatib</cp:lastModifiedBy>
  <cp:revision>221</cp:revision>
  <dcterms:created xsi:type="dcterms:W3CDTF">2020-03-30T18:42:30Z</dcterms:created>
  <dcterms:modified xsi:type="dcterms:W3CDTF">2020-06-10T23:33:06Z</dcterms:modified>
</cp:coreProperties>
</file>