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30" r:id="rId2"/>
    <p:sldId id="260" r:id="rId3"/>
    <p:sldId id="338" r:id="rId4"/>
    <p:sldId id="266" r:id="rId5"/>
    <p:sldId id="267" r:id="rId6"/>
    <p:sldId id="318" r:id="rId7"/>
    <p:sldId id="339" r:id="rId8"/>
    <p:sldId id="352" r:id="rId9"/>
    <p:sldId id="354" r:id="rId10"/>
    <p:sldId id="320" r:id="rId11"/>
    <p:sldId id="270" r:id="rId12"/>
    <p:sldId id="355" r:id="rId13"/>
    <p:sldId id="351" r:id="rId14"/>
    <p:sldId id="356" r:id="rId15"/>
    <p:sldId id="358" r:id="rId16"/>
    <p:sldId id="344" r:id="rId17"/>
    <p:sldId id="359" r:id="rId18"/>
    <p:sldId id="360" r:id="rId19"/>
    <p:sldId id="361" r:id="rId20"/>
    <p:sldId id="362" r:id="rId21"/>
    <p:sldId id="363" r:id="rId2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9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6" autoAdjust="0"/>
    <p:restoredTop sz="94660" autoAdjust="0"/>
  </p:normalViewPr>
  <p:slideViewPr>
    <p:cSldViewPr>
      <p:cViewPr varScale="1">
        <p:scale>
          <a:sx n="86" d="100"/>
          <a:sy n="86" d="100"/>
        </p:scale>
        <p:origin x="691" y="53"/>
      </p:cViewPr>
      <p:guideLst>
        <p:guide orient="horz" pos="3294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B8922F9-7F61-44D5-9B7C-9D21DCF65321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138045-52EF-44B5-8967-86FA7682459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50000"/>
              </a:spcBef>
            </a:pPr>
            <a:r>
              <a:rPr kumimoji="0" lang="es-ES_tradnl" sz="2000" b="1">
                <a:solidFill>
                  <a:srgbClr val="000000"/>
                </a:solidFill>
                <a:latin typeface="Arial" charset="0"/>
              </a:rPr>
              <a:t>Eliminar diapositivas 11 y 12 (pasadas a 1º)</a:t>
            </a:r>
            <a:endParaRPr kumimoji="0" lang="es-ES_tradnl" sz="1600">
              <a:solidFill>
                <a:srgbClr val="000000"/>
              </a:solidFill>
              <a:latin typeface="Arial" charset="0"/>
            </a:endParaRPr>
          </a:p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2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44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75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1867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312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54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61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2744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49676-4823-4F62-8E1B-A8086DED68DE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71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76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40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28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18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99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91FA-485A-420B-BF55-BF9FF5B03321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1E9C-AE2D-491A-B1EA-D4BA3278E0C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FA8E1-DBA2-436B-A0D2-66DB1848A918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D685-CE71-4F62-8BFE-73883BFA584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B39E-8AD6-4784-985B-15511AAB7F32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DD15C-0BE5-451E-A5A4-507865ED0A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FF87-37D3-45BC-9D8B-552754FD31FF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E227-73CF-44C4-9C0A-63931346125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22DF7-BCAF-4B58-A15F-6E2BC59B84B8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1273C-1129-4EE5-9F39-4006EE2939A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0977D-8D9A-4E1E-AB7D-75E172CCC657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D855-ADD8-47AD-B660-B07FEA1381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9D373-301A-459D-98B4-0B2DCC452C56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5845-A191-4EF2-9FAF-D82F603C816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D393-9AFD-4C76-8217-294D8FD5B59C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25376-5595-436A-B7C2-D6EB978ABD0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E9F0-E415-421D-BB03-FED6B0B7368E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64681-AF85-4C52-8E8A-A9DAF6071ED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4CC1-678B-4C14-9682-6045E8B559D3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8D51-A385-4CE1-BC38-19E0F08CD8B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70E4D-5241-43F6-B2E1-7DF400732133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B6B5-5E15-4B1C-BD1E-CAC6094254F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F825A0-B7FF-44F9-B33A-3087329D90A1}" type="datetimeFigureOut">
              <a:rPr lang="es-AR"/>
              <a:pPr>
                <a:defRPr/>
              </a:pPr>
              <a:t>25/6/2020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DC2A2F-AF89-4471-BE71-F513F6D14A7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http://www.mundofree.com/carlosalonso/organica/images/substa44.gif" TargetMode="External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0.wmf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http://www.mundofree.com/carlosalonso/organica/images/substa44.gif" TargetMode="External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2.wmf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4.wmf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4.wmf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2.wmf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3" descr="C:\Documents and Settings\Gloria Maria\Mis documentos\Mis imágenes\ZFCAGKSZM2CAQKA8L0CA6T27DNCAZ6D1FSCAURUCL9CANR594OCAOI1S82CANPBXZ7CATCN0MQCARFLRS0CAVRO8J0CAZNW7ZBCAXF84ULCA0XS0D0CAOT66Y9CALBFAOKCAS4V1O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276872"/>
            <a:ext cx="460851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6ACB57F9-FDAA-44B8-9DAD-E31200ABB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836712"/>
            <a:ext cx="5285387" cy="123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4000">
                <a:solidFill>
                  <a:srgbClr val="7030A0"/>
                </a:solidFill>
              </a:rPr>
              <a:t>Taller </a:t>
            </a:r>
            <a:br>
              <a:rPr lang="es-ES" sz="4000">
                <a:solidFill>
                  <a:srgbClr val="7030A0"/>
                </a:solidFill>
              </a:rPr>
            </a:br>
            <a:r>
              <a:rPr lang="es-ES" sz="4000">
                <a:solidFill>
                  <a:srgbClr val="7030A0"/>
                </a:solidFill>
              </a:rPr>
              <a:t>Química del carbono</a:t>
            </a:r>
            <a:endParaRPr lang="es-ES_tradnl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1 Rectángulo"/>
          <p:cNvSpPr>
            <a:spLocks noChangeArrowheads="1"/>
          </p:cNvSpPr>
          <p:nvPr/>
        </p:nvSpPr>
        <p:spPr bwMode="auto">
          <a:xfrm>
            <a:off x="395288" y="476250"/>
            <a:ext cx="82089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Hibridación sp</a:t>
            </a:r>
            <a:r>
              <a:rPr lang="es-AR" sz="2400" b="1" baseline="30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(enlace doble C = C) </a:t>
            </a:r>
          </a:p>
          <a:p>
            <a:endParaRPr lang="es-A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31C47DF-68FE-4744-ACD5-3213A451A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268760"/>
            <a:ext cx="1871663" cy="5048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1"/>
                </a:solidFill>
                <a:latin typeface="Bookman Old Style" pitchFamily="18" charset="0"/>
                <a:cs typeface="+mn-cs"/>
              </a:rPr>
              <a:t>Eteno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FFF43D58-6CF8-4007-B8BD-CB75A834F1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 l="26258" r="41389" b="15866"/>
          <a:stretch/>
        </p:blipFill>
        <p:spPr bwMode="auto">
          <a:xfrm>
            <a:off x="2715957" y="1268760"/>
            <a:ext cx="371208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8CE573AD-06F3-4034-8491-E1C52E32372A}"/>
              </a:ext>
            </a:extLst>
          </p:cNvPr>
          <p:cNvSpPr/>
          <p:nvPr/>
        </p:nvSpPr>
        <p:spPr>
          <a:xfrm>
            <a:off x="755576" y="2060848"/>
            <a:ext cx="1124027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s-C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BA211BC6-6F42-47DC-9A61-92CD74391B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b="-4364"/>
          <a:stretch/>
        </p:blipFill>
        <p:spPr>
          <a:xfrm>
            <a:off x="1094312" y="4957817"/>
            <a:ext cx="6934072" cy="100811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3 Rectángulo"/>
          <p:cNvSpPr>
            <a:spLocks noChangeArrowheads="1"/>
          </p:cNvSpPr>
          <p:nvPr/>
        </p:nvSpPr>
        <p:spPr bwMode="auto">
          <a:xfrm>
            <a:off x="468313" y="476250"/>
            <a:ext cx="82073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Hibridación </a:t>
            </a:r>
            <a:r>
              <a:rPr lang="es-AR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(enlace triple C ≡ C) </a:t>
            </a:r>
          </a:p>
          <a:p>
            <a:endParaRPr lang="es-A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11188" y="1268760"/>
            <a:ext cx="1871662" cy="5048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solidFill>
                  <a:schemeClr val="bg1"/>
                </a:solidFill>
                <a:latin typeface="Bookman Old Style" pitchFamily="18" charset="0"/>
                <a:cs typeface="+mn-cs"/>
              </a:rPr>
              <a:t>Etino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326C6280-C883-4D99-8593-31D8D45FA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 l="61765" t="15999" b="17143"/>
          <a:stretch/>
        </p:blipFill>
        <p:spPr bwMode="auto">
          <a:xfrm>
            <a:off x="2411761" y="1916833"/>
            <a:ext cx="4320480" cy="2592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D97A7A5-E36D-4B55-9C7E-88464F6837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b="-1822"/>
          <a:stretch/>
        </p:blipFill>
        <p:spPr>
          <a:xfrm>
            <a:off x="966651" y="4671153"/>
            <a:ext cx="7210697" cy="1079870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287D722F-2A02-438D-B3B0-8EBD1EF35712}"/>
              </a:ext>
            </a:extLst>
          </p:cNvPr>
          <p:cNvSpPr/>
          <p:nvPr/>
        </p:nvSpPr>
        <p:spPr>
          <a:xfrm>
            <a:off x="755576" y="2060848"/>
            <a:ext cx="1124027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C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>
            <a:extLst>
              <a:ext uri="{FF2B5EF4-FFF2-40B4-BE49-F238E27FC236}">
                <a16:creationId xmlns:a16="http://schemas.microsoft.com/office/drawing/2014/main" id="{18001126-6E0E-4D7B-B9D5-F2CC4147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76672"/>
            <a:ext cx="11617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200" b="1" dirty="0">
                <a:solidFill>
                  <a:srgbClr val="7030A0"/>
                </a:solidFill>
                <a:latin typeface="Calibri" pitchFamily="34" charset="0"/>
              </a:rPr>
              <a:t>Ejercicio</a:t>
            </a:r>
            <a:endParaRPr lang="es-ES" sz="2200" b="1" baseline="300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9" name="5 CuadroTexto">
            <a:extLst>
              <a:ext uri="{FF2B5EF4-FFF2-40B4-BE49-F238E27FC236}">
                <a16:creationId xmlns:a16="http://schemas.microsoft.com/office/drawing/2014/main" id="{943C65E9-4A23-4955-BC0E-30FE65E9374E}"/>
              </a:ext>
            </a:extLst>
          </p:cNvPr>
          <p:cNvSpPr txBox="1"/>
          <p:nvPr/>
        </p:nvSpPr>
        <p:spPr>
          <a:xfrm>
            <a:off x="129960" y="1124743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Identifique el tipo de hibridación que presenta cada uno de los átomos de carbono</a:t>
            </a:r>
          </a:p>
          <a:p>
            <a:r>
              <a:rPr lang="es-CL" dirty="0"/>
              <a:t>en las siguientes moléculas 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91D3A2D6-7578-4952-B454-38A404B551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 t="63889" b="16667"/>
          <a:stretch/>
        </p:blipFill>
        <p:spPr bwMode="auto">
          <a:xfrm>
            <a:off x="2775863" y="1988840"/>
            <a:ext cx="36724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0 Rectángulo">
            <a:extLst>
              <a:ext uri="{FF2B5EF4-FFF2-40B4-BE49-F238E27FC236}">
                <a16:creationId xmlns:a16="http://schemas.microsoft.com/office/drawing/2014/main" id="{837DE9DD-0B96-48C7-855D-F4EE2BF454E5}"/>
              </a:ext>
            </a:extLst>
          </p:cNvPr>
          <p:cNvSpPr/>
          <p:nvPr/>
        </p:nvSpPr>
        <p:spPr>
          <a:xfrm>
            <a:off x="5669472" y="3212975"/>
            <a:ext cx="2880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5031D73D-E8F0-4AF9-913F-7AAE874517F5}"/>
              </a:ext>
            </a:extLst>
          </p:cNvPr>
          <p:cNvSpPr/>
          <p:nvPr/>
        </p:nvSpPr>
        <p:spPr>
          <a:xfrm>
            <a:off x="4435446" y="3212975"/>
            <a:ext cx="2880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id="{D588AF60-5000-415B-969C-765531EB36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 t="83333"/>
          <a:stretch/>
        </p:blipFill>
        <p:spPr bwMode="auto">
          <a:xfrm>
            <a:off x="2799532" y="2492896"/>
            <a:ext cx="36724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2" name="Picture 2" descr="Estructura química de la testosterona. 3 | Download Scientific Diagram">
            <a:extLst>
              <a:ext uri="{FF2B5EF4-FFF2-40B4-BE49-F238E27FC236}">
                <a16:creationId xmlns:a16="http://schemas.microsoft.com/office/drawing/2014/main" id="{21F672CC-B92D-4027-881A-D1F1A8525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25" y="3252964"/>
            <a:ext cx="3287839" cy="216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5E3ED528-2139-454F-8385-DE358ADF5147}"/>
              </a:ext>
            </a:extLst>
          </p:cNvPr>
          <p:cNvSpPr/>
          <p:nvPr/>
        </p:nvSpPr>
        <p:spPr>
          <a:xfrm>
            <a:off x="3347864" y="3645023"/>
            <a:ext cx="360040" cy="287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A78DC1E-EB40-41DF-B777-F5A4475A969D}"/>
              </a:ext>
            </a:extLst>
          </p:cNvPr>
          <p:cNvSpPr txBox="1"/>
          <p:nvPr/>
        </p:nvSpPr>
        <p:spPr>
          <a:xfrm>
            <a:off x="3707904" y="356275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3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836B67F2-7DEE-4AB8-8F7E-46F463E90BC8}"/>
              </a:ext>
            </a:extLst>
          </p:cNvPr>
          <p:cNvSpPr/>
          <p:nvPr/>
        </p:nvSpPr>
        <p:spPr>
          <a:xfrm>
            <a:off x="1115616" y="4797152"/>
            <a:ext cx="360040" cy="287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ABE774A-051C-48E8-BF01-443CE3B72E83}"/>
              </a:ext>
            </a:extLst>
          </p:cNvPr>
          <p:cNvSpPr txBox="1"/>
          <p:nvPr/>
        </p:nvSpPr>
        <p:spPr>
          <a:xfrm>
            <a:off x="992566" y="509827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2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8168ACD-FFF9-4F33-BDF2-A0289F3DFC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6285" y="3873507"/>
            <a:ext cx="2878836" cy="1594104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60C157CF-E79C-41CD-995D-1E04D652E63D}"/>
              </a:ext>
            </a:extLst>
          </p:cNvPr>
          <p:cNvSpPr/>
          <p:nvPr/>
        </p:nvSpPr>
        <p:spPr>
          <a:xfrm>
            <a:off x="5507122" y="5201976"/>
            <a:ext cx="360040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1FA7E36-5F65-4CC4-98C6-E9D9263C1521}"/>
              </a:ext>
            </a:extLst>
          </p:cNvPr>
          <p:cNvSpPr txBox="1"/>
          <p:nvPr/>
        </p:nvSpPr>
        <p:spPr>
          <a:xfrm>
            <a:off x="5276875" y="55713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2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5A9445E7-2FEF-4D49-84F9-8C6082211B6F}"/>
              </a:ext>
            </a:extLst>
          </p:cNvPr>
          <p:cNvSpPr/>
          <p:nvPr/>
        </p:nvSpPr>
        <p:spPr>
          <a:xfrm>
            <a:off x="6732240" y="4509120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91DC48C-42D1-4C86-B6A7-6E8D89257085}"/>
              </a:ext>
            </a:extLst>
          </p:cNvPr>
          <p:cNvSpPr txBox="1"/>
          <p:nvPr/>
        </p:nvSpPr>
        <p:spPr>
          <a:xfrm>
            <a:off x="6552220" y="414841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3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E54F7611-63F2-457C-BD0E-3C9F138CA58E}"/>
              </a:ext>
            </a:extLst>
          </p:cNvPr>
          <p:cNvSpPr/>
          <p:nvPr/>
        </p:nvSpPr>
        <p:spPr>
          <a:xfrm>
            <a:off x="7164288" y="4365104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3CB04ED-FA63-4C68-9360-E986ADEC529B}"/>
              </a:ext>
            </a:extLst>
          </p:cNvPr>
          <p:cNvSpPr txBox="1"/>
          <p:nvPr/>
        </p:nvSpPr>
        <p:spPr>
          <a:xfrm>
            <a:off x="7427049" y="42049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2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3" grpId="0" animBg="1"/>
      <p:bldP spid="28" grpId="0"/>
      <p:bldP spid="6" grpId="0" animBg="1"/>
      <p:bldP spid="32" grpId="0"/>
      <p:bldP spid="29" grpId="0" animBg="1"/>
      <p:bldP spid="34" grpId="0"/>
      <p:bldP spid="30" grpId="0" animBg="1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20988" y="473075"/>
            <a:ext cx="3499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Clasificación del carbono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38D1620-0D2B-4C74-9370-53D702180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9552" y="1124744"/>
            <a:ext cx="8016945" cy="507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47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>
            <a:extLst>
              <a:ext uri="{FF2B5EF4-FFF2-40B4-BE49-F238E27FC236}">
                <a16:creationId xmlns:a16="http://schemas.microsoft.com/office/drawing/2014/main" id="{CA1BC789-1A6E-40DD-AD1B-8F326F9B0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76672"/>
            <a:ext cx="11617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200" b="1" dirty="0">
                <a:solidFill>
                  <a:srgbClr val="7030A0"/>
                </a:solidFill>
                <a:latin typeface="Calibri" pitchFamily="34" charset="0"/>
              </a:rPr>
              <a:t>Ejercicio</a:t>
            </a:r>
            <a:endParaRPr lang="es-ES" sz="2200" b="1" baseline="30000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EC1365D-C5C0-4002-B4A1-E17E03A0E2F0}"/>
              </a:ext>
            </a:extLst>
          </p:cNvPr>
          <p:cNvPicPr/>
          <p:nvPr/>
        </p:nvPicPr>
        <p:blipFill rotWithShape="1">
          <a:blip r:embed="rId3" cstate="print"/>
          <a:srcRect b="46221"/>
          <a:stretch/>
        </p:blipFill>
        <p:spPr bwMode="auto">
          <a:xfrm>
            <a:off x="2267744" y="1556793"/>
            <a:ext cx="4608512" cy="194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5 CuadroTexto">
            <a:extLst>
              <a:ext uri="{FF2B5EF4-FFF2-40B4-BE49-F238E27FC236}">
                <a16:creationId xmlns:a16="http://schemas.microsoft.com/office/drawing/2014/main" id="{F1380FA9-9613-4186-9BE5-69305616980A}"/>
              </a:ext>
            </a:extLst>
          </p:cNvPr>
          <p:cNvSpPr txBox="1"/>
          <p:nvPr/>
        </p:nvSpPr>
        <p:spPr>
          <a:xfrm>
            <a:off x="179512" y="910461"/>
            <a:ext cx="869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Complete la tabla siguiente respecto a la clasificación de los átomos de carbono de</a:t>
            </a:r>
          </a:p>
          <a:p>
            <a:r>
              <a:rPr lang="es-CL" dirty="0"/>
              <a:t>la siguiente estructura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9D94F9B9-9EDA-40D4-8B06-396EAE8AF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851382"/>
              </p:ext>
            </p:extLst>
          </p:nvPr>
        </p:nvGraphicFramePr>
        <p:xfrm>
          <a:off x="1475656" y="4005064"/>
          <a:ext cx="61443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21929872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1968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Clasificación del carbono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cantidad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80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Primarios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360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Secundarios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4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Terciarios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114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Cuaternarios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97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464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>
            <a:extLst>
              <a:ext uri="{FF2B5EF4-FFF2-40B4-BE49-F238E27FC236}">
                <a16:creationId xmlns:a16="http://schemas.microsoft.com/office/drawing/2014/main" id="{CA1BC789-1A6E-40DD-AD1B-8F326F9B0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01" y="467973"/>
            <a:ext cx="11617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200" b="1" dirty="0">
                <a:solidFill>
                  <a:srgbClr val="7030A0"/>
                </a:solidFill>
                <a:latin typeface="Calibri" pitchFamily="34" charset="0"/>
              </a:rPr>
              <a:t>Ejercicio</a:t>
            </a:r>
            <a:endParaRPr lang="es-ES" sz="2200" b="1" baseline="30000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EC1365D-C5C0-4002-B4A1-E17E03A0E2F0}"/>
              </a:ext>
            </a:extLst>
          </p:cNvPr>
          <p:cNvPicPr/>
          <p:nvPr/>
        </p:nvPicPr>
        <p:blipFill rotWithShape="1">
          <a:blip r:embed="rId3" cstate="print"/>
          <a:srcRect b="46221"/>
          <a:stretch/>
        </p:blipFill>
        <p:spPr bwMode="auto">
          <a:xfrm>
            <a:off x="2267744" y="1556793"/>
            <a:ext cx="4608512" cy="194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5 CuadroTexto">
            <a:extLst>
              <a:ext uri="{FF2B5EF4-FFF2-40B4-BE49-F238E27FC236}">
                <a16:creationId xmlns:a16="http://schemas.microsoft.com/office/drawing/2014/main" id="{F1380FA9-9613-4186-9BE5-69305616980A}"/>
              </a:ext>
            </a:extLst>
          </p:cNvPr>
          <p:cNvSpPr txBox="1"/>
          <p:nvPr/>
        </p:nvSpPr>
        <p:spPr>
          <a:xfrm>
            <a:off x="179512" y="910461"/>
            <a:ext cx="869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Complete la tabla siguiente respecto a la clasificación de los átomos de carbono de</a:t>
            </a:r>
          </a:p>
          <a:p>
            <a:r>
              <a:rPr lang="es-CL" dirty="0"/>
              <a:t>la siguiente estructura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9D94F9B9-9EDA-40D4-8B06-396EAE8AF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76011"/>
              </p:ext>
            </p:extLst>
          </p:nvPr>
        </p:nvGraphicFramePr>
        <p:xfrm>
          <a:off x="1475656" y="4005064"/>
          <a:ext cx="61443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21929872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1968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Clasificación del carbono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cantidad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80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0000"/>
                          </a:solidFill>
                        </a:rPr>
                        <a:t>Primarios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360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00B050"/>
                          </a:solidFill>
                        </a:rPr>
                        <a:t>Secundarios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4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0070C0"/>
                          </a:solidFill>
                        </a:rPr>
                        <a:t>Terciarios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114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Cuaternarios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97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052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55576" y="404664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2400" dirty="0">
                <a:solidFill>
                  <a:srgbClr val="333399"/>
                </a:solidFill>
              </a:rPr>
              <a:t>Determinación del estado de oxidación del carbono en compuestos orgánicos</a:t>
            </a:r>
            <a:endParaRPr lang="es-ES" sz="2400" dirty="0">
              <a:solidFill>
                <a:srgbClr val="333399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5AE4E95-302B-4A40-86CC-89BBB01EA07E}"/>
              </a:ext>
            </a:extLst>
          </p:cNvPr>
          <p:cNvSpPr/>
          <p:nvPr/>
        </p:nvSpPr>
        <p:spPr>
          <a:xfrm>
            <a:off x="215516" y="942148"/>
            <a:ext cx="8712968" cy="105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C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Oxidación: Aumento en el número o estado de oxidación</a:t>
            </a:r>
          </a:p>
          <a:p>
            <a:pPr algn="ctr"/>
            <a:r>
              <a:rPr lang="es-MX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Reducción: Disminución en el número o estado de oxidación</a:t>
            </a:r>
            <a:endParaRPr lang="es-C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78101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4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5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CF0E679-77FD-4CA8-A01F-6CE84DC07546}"/>
              </a:ext>
            </a:extLst>
          </p:cNvPr>
          <p:cNvSpPr txBox="1"/>
          <p:nvPr/>
        </p:nvSpPr>
        <p:spPr>
          <a:xfrm>
            <a:off x="5580112" y="2780928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C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6DE64A-1727-4981-9ABE-B16E6A7631DC}"/>
              </a:ext>
            </a:extLst>
          </p:cNvPr>
          <p:cNvSpPr txBox="1"/>
          <p:nvPr/>
        </p:nvSpPr>
        <p:spPr>
          <a:xfrm>
            <a:off x="6596608" y="2780928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36ACF32-891A-4720-8E1B-4D5C7C053363}"/>
              </a:ext>
            </a:extLst>
          </p:cNvPr>
          <p:cNvCxnSpPr>
            <a:cxnSpLocks/>
          </p:cNvCxnSpPr>
          <p:nvPr/>
        </p:nvCxnSpPr>
        <p:spPr>
          <a:xfrm>
            <a:off x="6084168" y="3104093"/>
            <a:ext cx="576064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33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68494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5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6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9526B17E-1E6A-4146-A09E-4032E7B9E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8494"/>
            <a:ext cx="3434691" cy="180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1292AAF-BD6A-4234-977D-ACBF7A6468BA}"/>
              </a:ext>
            </a:extLst>
          </p:cNvPr>
          <p:cNvCxnSpPr/>
          <p:nvPr/>
        </p:nvCxnSpPr>
        <p:spPr>
          <a:xfrm>
            <a:off x="2231740" y="1268760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64C0C8F2-D8D3-46F9-AA85-6391C872F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600664"/>
              </p:ext>
            </p:extLst>
          </p:nvPr>
        </p:nvGraphicFramePr>
        <p:xfrm>
          <a:off x="657453" y="2919839"/>
          <a:ext cx="2370138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ChemSketch" r:id="rId9" imgW="1334880" imgH="1362600" progId="ACD.ChemSketch.20">
                  <p:embed/>
                </p:oleObj>
              </mc:Choice>
              <mc:Fallback>
                <p:oleObj name="ChemSketch" r:id="rId9" imgW="1334880" imgH="1362600" progId="ACD.ChemSketch.20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6C0D95BD-C24F-4E95-A4F7-D6A0532C1A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7453" y="2919839"/>
                        <a:ext cx="2370138" cy="241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CC056162-3815-485D-BD05-16E41FB83763}"/>
              </a:ext>
            </a:extLst>
          </p:cNvPr>
          <p:cNvCxnSpPr/>
          <p:nvPr/>
        </p:nvCxnSpPr>
        <p:spPr>
          <a:xfrm>
            <a:off x="1619672" y="4293096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FAD502B-D3E6-4419-B958-B1FE02E7091D}"/>
              </a:ext>
            </a:extLst>
          </p:cNvPr>
          <p:cNvSpPr txBox="1"/>
          <p:nvPr/>
        </p:nvSpPr>
        <p:spPr>
          <a:xfrm>
            <a:off x="1835696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84B83A6-894E-46A1-9FE7-534CFAD96B5D}"/>
              </a:ext>
            </a:extLst>
          </p:cNvPr>
          <p:cNvSpPr txBox="1"/>
          <p:nvPr/>
        </p:nvSpPr>
        <p:spPr>
          <a:xfrm>
            <a:off x="2843808" y="38703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EB687C-8504-47F1-A751-85E7C0A02E75}"/>
              </a:ext>
            </a:extLst>
          </p:cNvPr>
          <p:cNvSpPr txBox="1"/>
          <p:nvPr/>
        </p:nvSpPr>
        <p:spPr>
          <a:xfrm>
            <a:off x="154766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40153A5-003E-4E1E-98C3-FF9F3D85008E}"/>
              </a:ext>
            </a:extLst>
          </p:cNvPr>
          <p:cNvSpPr txBox="1"/>
          <p:nvPr/>
        </p:nvSpPr>
        <p:spPr>
          <a:xfrm>
            <a:off x="323528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FA34035E-7FC0-4B86-9EA0-D8B41D7D250A}"/>
              </a:ext>
            </a:extLst>
          </p:cNvPr>
          <p:cNvSpPr txBox="1"/>
          <p:nvPr/>
        </p:nvSpPr>
        <p:spPr>
          <a:xfrm>
            <a:off x="1907704" y="411946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-2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3FE4CB9-BD71-46AF-8DE7-5FD2C37BE365}"/>
              </a:ext>
            </a:extLst>
          </p:cNvPr>
          <p:cNvSpPr txBox="1"/>
          <p:nvPr/>
        </p:nvSpPr>
        <p:spPr>
          <a:xfrm>
            <a:off x="269261" y="5517233"/>
            <a:ext cx="237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Clasificación del carbono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E3E0365-7852-4739-A478-8B660318D4D4}"/>
              </a:ext>
            </a:extLst>
          </p:cNvPr>
          <p:cNvSpPr txBox="1"/>
          <p:nvPr/>
        </p:nvSpPr>
        <p:spPr>
          <a:xfrm>
            <a:off x="1238306" y="6280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2º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CFE2A66-CCEA-4254-8C04-2B6304446E08}"/>
              </a:ext>
            </a:extLst>
          </p:cNvPr>
          <p:cNvSpPr txBox="1"/>
          <p:nvPr/>
        </p:nvSpPr>
        <p:spPr>
          <a:xfrm>
            <a:off x="179512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Determine el EDO, clasificación e hibridación del átomo de carbono marcado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9BBC498-02A4-48E3-B0E9-8ED574025FA8}"/>
              </a:ext>
            </a:extLst>
          </p:cNvPr>
          <p:cNvSpPr txBox="1"/>
          <p:nvPr/>
        </p:nvSpPr>
        <p:spPr>
          <a:xfrm>
            <a:off x="2375756" y="64887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3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68494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5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6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9526B17E-1E6A-4146-A09E-4032E7B9E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8494"/>
            <a:ext cx="3434691" cy="180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1292AAF-BD6A-4234-977D-ACBF7A6468BA}"/>
              </a:ext>
            </a:extLst>
          </p:cNvPr>
          <p:cNvCxnSpPr/>
          <p:nvPr/>
        </p:nvCxnSpPr>
        <p:spPr>
          <a:xfrm>
            <a:off x="2843808" y="1268760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8664F56-9DE5-4379-9A93-F356BE1B996C}"/>
              </a:ext>
            </a:extLst>
          </p:cNvPr>
          <p:cNvCxnSpPr/>
          <p:nvPr/>
        </p:nvCxnSpPr>
        <p:spPr>
          <a:xfrm>
            <a:off x="1619672" y="4293096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ACAD5D3-CCFF-4E71-A85C-72FF5DD0806F}"/>
              </a:ext>
            </a:extLst>
          </p:cNvPr>
          <p:cNvSpPr txBox="1"/>
          <p:nvPr/>
        </p:nvSpPr>
        <p:spPr>
          <a:xfrm>
            <a:off x="1835696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4E872B5-E93A-414C-9CC1-EA4FB8914397}"/>
              </a:ext>
            </a:extLst>
          </p:cNvPr>
          <p:cNvSpPr txBox="1"/>
          <p:nvPr/>
        </p:nvSpPr>
        <p:spPr>
          <a:xfrm>
            <a:off x="2843808" y="38703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1AEC0B1-BD0A-4719-BB58-561251744CE4}"/>
              </a:ext>
            </a:extLst>
          </p:cNvPr>
          <p:cNvSpPr txBox="1"/>
          <p:nvPr/>
        </p:nvSpPr>
        <p:spPr>
          <a:xfrm>
            <a:off x="154766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9780851-3520-47F0-97FC-BC4A613E8740}"/>
              </a:ext>
            </a:extLst>
          </p:cNvPr>
          <p:cNvSpPr txBox="1"/>
          <p:nvPr/>
        </p:nvSpPr>
        <p:spPr>
          <a:xfrm>
            <a:off x="323528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5EF601-F125-46AB-BDDF-A46C492A32B4}"/>
              </a:ext>
            </a:extLst>
          </p:cNvPr>
          <p:cNvSpPr txBox="1"/>
          <p:nvPr/>
        </p:nvSpPr>
        <p:spPr>
          <a:xfrm>
            <a:off x="1835696" y="415960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-1</a:t>
            </a:r>
          </a:p>
        </p:txBody>
      </p: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CB34E087-6257-4FED-9E39-AA0D88974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880541"/>
              </p:ext>
            </p:extLst>
          </p:nvPr>
        </p:nvGraphicFramePr>
        <p:xfrm>
          <a:off x="539552" y="2859523"/>
          <a:ext cx="2550834" cy="256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7" name="ChemSketch" r:id="rId9" imgW="1356480" imgH="1362600" progId="ACD.ChemSketch.20">
                  <p:embed/>
                </p:oleObj>
              </mc:Choice>
              <mc:Fallback>
                <p:oleObj name="ChemSketch" r:id="rId9" imgW="1356480" imgH="1362600" progId="ACD.ChemSketch.20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1F129D34-7EF1-4E95-BC94-B7F8F29582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552" y="2859523"/>
                        <a:ext cx="2550834" cy="256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adroTexto 21">
            <a:extLst>
              <a:ext uri="{FF2B5EF4-FFF2-40B4-BE49-F238E27FC236}">
                <a16:creationId xmlns:a16="http://schemas.microsoft.com/office/drawing/2014/main" id="{606AA40E-C7FD-4600-91E7-CDF78A4F5682}"/>
              </a:ext>
            </a:extLst>
          </p:cNvPr>
          <p:cNvSpPr txBox="1"/>
          <p:nvPr/>
        </p:nvSpPr>
        <p:spPr>
          <a:xfrm>
            <a:off x="269261" y="5517233"/>
            <a:ext cx="237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Clasificación del carbono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5C039DB-9442-446F-81CF-03EBCE6EFAA8}"/>
              </a:ext>
            </a:extLst>
          </p:cNvPr>
          <p:cNvSpPr txBox="1"/>
          <p:nvPr/>
        </p:nvSpPr>
        <p:spPr>
          <a:xfrm>
            <a:off x="1238306" y="6280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3º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50A7554-BC3D-4E44-97E3-E304EAC77EA9}"/>
              </a:ext>
            </a:extLst>
          </p:cNvPr>
          <p:cNvSpPr txBox="1"/>
          <p:nvPr/>
        </p:nvSpPr>
        <p:spPr>
          <a:xfrm>
            <a:off x="179512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Determine el EDO, clasificación e hibridación del átomo de carbono marcado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646E4FF-79B6-4944-B60A-2B19321A1E4E}"/>
              </a:ext>
            </a:extLst>
          </p:cNvPr>
          <p:cNvSpPr txBox="1"/>
          <p:nvPr/>
        </p:nvSpPr>
        <p:spPr>
          <a:xfrm>
            <a:off x="2798908" y="68922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3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2" grpId="0"/>
      <p:bldP spid="30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68494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5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6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8664F56-9DE5-4379-9A93-F356BE1B996C}"/>
              </a:ext>
            </a:extLst>
          </p:cNvPr>
          <p:cNvCxnSpPr/>
          <p:nvPr/>
        </p:nvCxnSpPr>
        <p:spPr>
          <a:xfrm>
            <a:off x="1619672" y="4293096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ACAD5D3-CCFF-4E71-A85C-72FF5DD0806F}"/>
              </a:ext>
            </a:extLst>
          </p:cNvPr>
          <p:cNvSpPr txBox="1"/>
          <p:nvPr/>
        </p:nvSpPr>
        <p:spPr>
          <a:xfrm>
            <a:off x="1835696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4E872B5-E93A-414C-9CC1-EA4FB8914397}"/>
              </a:ext>
            </a:extLst>
          </p:cNvPr>
          <p:cNvSpPr txBox="1"/>
          <p:nvPr/>
        </p:nvSpPr>
        <p:spPr>
          <a:xfrm>
            <a:off x="2843808" y="38703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1AEC0B1-BD0A-4719-BB58-561251744CE4}"/>
              </a:ext>
            </a:extLst>
          </p:cNvPr>
          <p:cNvSpPr txBox="1"/>
          <p:nvPr/>
        </p:nvSpPr>
        <p:spPr>
          <a:xfrm>
            <a:off x="1547664" y="50851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9780851-3520-47F0-97FC-BC4A613E8740}"/>
              </a:ext>
            </a:extLst>
          </p:cNvPr>
          <p:cNvSpPr txBox="1"/>
          <p:nvPr/>
        </p:nvSpPr>
        <p:spPr>
          <a:xfrm>
            <a:off x="323528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5EF601-F125-46AB-BDDF-A46C492A32B4}"/>
              </a:ext>
            </a:extLst>
          </p:cNvPr>
          <p:cNvSpPr txBox="1"/>
          <p:nvPr/>
        </p:nvSpPr>
        <p:spPr>
          <a:xfrm>
            <a:off x="1835696" y="415960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0</a:t>
            </a:r>
          </a:p>
        </p:txBody>
      </p: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CB34E087-6257-4FED-9E39-AA0D88974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75952"/>
              </p:ext>
            </p:extLst>
          </p:nvPr>
        </p:nvGraphicFramePr>
        <p:xfrm>
          <a:off x="587953" y="2830760"/>
          <a:ext cx="2550834" cy="256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0" name="ChemSketch" r:id="rId7" imgW="1356480" imgH="1362600" progId="ACD.ChemSketch.20">
                  <p:embed/>
                </p:oleObj>
              </mc:Choice>
              <mc:Fallback>
                <p:oleObj name="ChemSketch" r:id="rId7" imgW="1356480" imgH="1362600" progId="ACD.ChemSketch.20">
                  <p:embed/>
                  <p:pic>
                    <p:nvPicPr>
                      <p:cNvPr id="21" name="Objeto 20">
                        <a:extLst>
                          <a:ext uri="{FF2B5EF4-FFF2-40B4-BE49-F238E27FC236}">
                            <a16:creationId xmlns:a16="http://schemas.microsoft.com/office/drawing/2014/main" id="{CB34E087-6257-4FED-9E39-AA0D889748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7953" y="2830760"/>
                        <a:ext cx="2550834" cy="256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4E07A47-44FB-4F28-B772-40C604399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641547"/>
              </p:ext>
            </p:extLst>
          </p:nvPr>
        </p:nvGraphicFramePr>
        <p:xfrm>
          <a:off x="559361" y="594872"/>
          <a:ext cx="3199824" cy="148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1" name="ChemSketch" r:id="rId9" imgW="1039320" imgH="484560" progId="ACD.ChemSketch.20">
                  <p:embed/>
                </p:oleObj>
              </mc:Choice>
              <mc:Fallback>
                <p:oleObj name="ChemSketch" r:id="rId9" imgW="1039320" imgH="484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9361" y="594872"/>
                        <a:ext cx="3199824" cy="1489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8597984-E7A7-4BD7-91B4-A87B00769224}"/>
              </a:ext>
            </a:extLst>
          </p:cNvPr>
          <p:cNvCxnSpPr/>
          <p:nvPr/>
        </p:nvCxnSpPr>
        <p:spPr>
          <a:xfrm>
            <a:off x="899592" y="1340768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4E1DC84-56EC-4ADE-B1DC-DC4BDE7F0D85}"/>
              </a:ext>
            </a:extLst>
          </p:cNvPr>
          <p:cNvSpPr txBox="1"/>
          <p:nvPr/>
        </p:nvSpPr>
        <p:spPr>
          <a:xfrm>
            <a:off x="269261" y="5517233"/>
            <a:ext cx="237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Clasificación del carbono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752C78-C100-4F90-9F41-7A3A80F439F6}"/>
              </a:ext>
            </a:extLst>
          </p:cNvPr>
          <p:cNvSpPr txBox="1"/>
          <p:nvPr/>
        </p:nvSpPr>
        <p:spPr>
          <a:xfrm>
            <a:off x="1238306" y="6165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2º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9DB4961-C0D2-4F65-8E3D-873B432D5EAD}"/>
              </a:ext>
            </a:extLst>
          </p:cNvPr>
          <p:cNvSpPr txBox="1"/>
          <p:nvPr/>
        </p:nvSpPr>
        <p:spPr>
          <a:xfrm>
            <a:off x="179512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Determine el EDO, clasificación e hibridación del átomo de carbono marcado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6282F3B-F32E-49D0-B266-EA81B87DD0A4}"/>
              </a:ext>
            </a:extLst>
          </p:cNvPr>
          <p:cNvSpPr txBox="1"/>
          <p:nvPr/>
        </p:nvSpPr>
        <p:spPr>
          <a:xfrm>
            <a:off x="884790" y="77129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3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3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2" grpId="0"/>
      <p:bldP spid="23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/>
              <a:t>Elementos más importantes en los compuestos orgánicos:</a:t>
            </a:r>
          </a:p>
        </p:txBody>
      </p:sp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827088" y="3357563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</a:pPr>
            <a:endParaRPr kumimoji="1" lang="es-MX" sz="2400" b="1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</a:pPr>
            <a:r>
              <a:rPr kumimoji="1" lang="es-MX" sz="2400"/>
              <a:t>El hidrógeno, carbono, nitrógeno y oxígeno constituyen el 99.33 %  de todos los átomos que forman los compuestos orgánicos.</a:t>
            </a:r>
            <a:endParaRPr kumimoji="1" lang="es-ES" sz="2400"/>
          </a:p>
        </p:txBody>
      </p:sp>
      <p:graphicFrame>
        <p:nvGraphicFramePr>
          <p:cNvPr id="170017" name="Group 33"/>
          <p:cNvGraphicFramePr>
            <a:graphicFrameLocks noGrp="1"/>
          </p:cNvGraphicFramePr>
          <p:nvPr/>
        </p:nvGraphicFramePr>
        <p:xfrm>
          <a:off x="685800" y="2348880"/>
          <a:ext cx="7772400" cy="685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MX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Carbono</a:t>
                      </a:r>
                      <a:endParaRPr kumimoji="1" 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MX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Hidrógeno</a:t>
                      </a:r>
                      <a:endParaRPr kumimoji="1" 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MX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Oxígeno</a:t>
                      </a:r>
                      <a:endParaRPr kumimoji="1" 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s-MX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Nitrógeno</a:t>
                      </a:r>
                      <a:endParaRPr kumimoji="1" 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68494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5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6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8664F56-9DE5-4379-9A93-F356BE1B996C}"/>
              </a:ext>
            </a:extLst>
          </p:cNvPr>
          <p:cNvCxnSpPr/>
          <p:nvPr/>
        </p:nvCxnSpPr>
        <p:spPr>
          <a:xfrm>
            <a:off x="1619672" y="4293096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ACAD5D3-CCFF-4E71-A85C-72FF5DD0806F}"/>
              </a:ext>
            </a:extLst>
          </p:cNvPr>
          <p:cNvSpPr txBox="1"/>
          <p:nvPr/>
        </p:nvSpPr>
        <p:spPr>
          <a:xfrm>
            <a:off x="183569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4E872B5-E93A-414C-9CC1-EA4FB8914397}"/>
              </a:ext>
            </a:extLst>
          </p:cNvPr>
          <p:cNvSpPr txBox="1"/>
          <p:nvPr/>
        </p:nvSpPr>
        <p:spPr>
          <a:xfrm>
            <a:off x="2843808" y="38703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1AEC0B1-BD0A-4719-BB58-561251744CE4}"/>
              </a:ext>
            </a:extLst>
          </p:cNvPr>
          <p:cNvSpPr txBox="1"/>
          <p:nvPr/>
        </p:nvSpPr>
        <p:spPr>
          <a:xfrm>
            <a:off x="1547664" y="50851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9780851-3520-47F0-97FC-BC4A613E8740}"/>
              </a:ext>
            </a:extLst>
          </p:cNvPr>
          <p:cNvSpPr txBox="1"/>
          <p:nvPr/>
        </p:nvSpPr>
        <p:spPr>
          <a:xfrm>
            <a:off x="323528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5EF601-F125-46AB-BDDF-A46C492A32B4}"/>
              </a:ext>
            </a:extLst>
          </p:cNvPr>
          <p:cNvSpPr txBox="1"/>
          <p:nvPr/>
        </p:nvSpPr>
        <p:spPr>
          <a:xfrm>
            <a:off x="1835696" y="415960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+3</a:t>
            </a:r>
          </a:p>
        </p:txBody>
      </p:sp>
      <p:graphicFrame>
        <p:nvGraphicFramePr>
          <p:cNvPr id="21" name="Objeto 20">
            <a:extLst>
              <a:ext uri="{FF2B5EF4-FFF2-40B4-BE49-F238E27FC236}">
                <a16:creationId xmlns:a16="http://schemas.microsoft.com/office/drawing/2014/main" id="{CB34E087-6257-4FED-9E39-AA0D88974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187488"/>
              </p:ext>
            </p:extLst>
          </p:nvPr>
        </p:nvGraphicFramePr>
        <p:xfrm>
          <a:off x="538700" y="2853324"/>
          <a:ext cx="2550834" cy="256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6" name="ChemSketch" r:id="rId7" imgW="1356480" imgH="1362600" progId="ACD.ChemSketch.20">
                  <p:embed/>
                </p:oleObj>
              </mc:Choice>
              <mc:Fallback>
                <p:oleObj name="ChemSketch" r:id="rId7" imgW="1356480" imgH="1362600" progId="ACD.ChemSketch.20">
                  <p:embed/>
                  <p:pic>
                    <p:nvPicPr>
                      <p:cNvPr id="21" name="Objeto 20">
                        <a:extLst>
                          <a:ext uri="{FF2B5EF4-FFF2-40B4-BE49-F238E27FC236}">
                            <a16:creationId xmlns:a16="http://schemas.microsoft.com/office/drawing/2014/main" id="{CB34E087-6257-4FED-9E39-AA0D889748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8700" y="2853324"/>
                        <a:ext cx="2550834" cy="256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4E07A47-44FB-4F28-B772-40C604399F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361" y="594872"/>
          <a:ext cx="3199824" cy="148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7" name="ChemSketch" r:id="rId9" imgW="1039320" imgH="484560" progId="ACD.ChemSketch.20">
                  <p:embed/>
                </p:oleObj>
              </mc:Choice>
              <mc:Fallback>
                <p:oleObj name="ChemSketch" r:id="rId9" imgW="1039320" imgH="484560" progId="ACD.ChemSketch.20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E4E07A47-44FB-4F28-B772-40C604399F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9361" y="594872"/>
                        <a:ext cx="3199824" cy="1489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8597984-E7A7-4BD7-91B4-A87B00769224}"/>
              </a:ext>
            </a:extLst>
          </p:cNvPr>
          <p:cNvCxnSpPr/>
          <p:nvPr/>
        </p:nvCxnSpPr>
        <p:spPr>
          <a:xfrm>
            <a:off x="2843808" y="1412776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4E1DC84-56EC-4ADE-B1DC-DC4BDE7F0D85}"/>
              </a:ext>
            </a:extLst>
          </p:cNvPr>
          <p:cNvSpPr txBox="1"/>
          <p:nvPr/>
        </p:nvSpPr>
        <p:spPr>
          <a:xfrm>
            <a:off x="269261" y="5517233"/>
            <a:ext cx="237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Clasificación del carbono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752C78-C100-4F90-9F41-7A3A80F439F6}"/>
              </a:ext>
            </a:extLst>
          </p:cNvPr>
          <p:cNvSpPr txBox="1"/>
          <p:nvPr/>
        </p:nvSpPr>
        <p:spPr>
          <a:xfrm>
            <a:off x="1238306" y="6165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1º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3623CC-EBD0-4A20-89B9-1EE4174D35CB}"/>
              </a:ext>
            </a:extLst>
          </p:cNvPr>
          <p:cNvSpPr txBox="1"/>
          <p:nvPr/>
        </p:nvSpPr>
        <p:spPr>
          <a:xfrm>
            <a:off x="179512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Determine el EDO, clasificación e hibridación del átomo de carbono marcado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56DE512-E9CB-43D2-B972-1C87450A57F0}"/>
              </a:ext>
            </a:extLst>
          </p:cNvPr>
          <p:cNvSpPr txBox="1"/>
          <p:nvPr/>
        </p:nvSpPr>
        <p:spPr>
          <a:xfrm>
            <a:off x="3143671" y="108137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2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8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2" grpId="0"/>
      <p:bldP spid="23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5DEAE79-9C5F-444C-A5EC-91008AD6E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568494"/>
            <a:ext cx="4356484" cy="28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D8F6A83-BA76-47C6-81F6-AA32299E2B14}"/>
              </a:ext>
            </a:extLst>
          </p:cNvPr>
          <p:cNvPicPr/>
          <p:nvPr/>
        </p:nvPicPr>
        <p:blipFill>
          <a:blip r:embed="rId5" cstate="print"/>
          <a:srcRect l="38127" t="33670" r="40461" b="55183"/>
          <a:stretch>
            <a:fillRect/>
          </a:stretch>
        </p:blipFill>
        <p:spPr bwMode="auto">
          <a:xfrm>
            <a:off x="5169257" y="3933056"/>
            <a:ext cx="3785870" cy="11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613FB32-BFF1-4927-905A-B08F4DB64839}"/>
              </a:ext>
            </a:extLst>
          </p:cNvPr>
          <p:cNvPicPr/>
          <p:nvPr/>
        </p:nvPicPr>
        <p:blipFill>
          <a:blip r:embed="rId6" cstate="print"/>
          <a:srcRect l="27560" t="46128" r="29045" b="36335"/>
          <a:stretch>
            <a:fillRect/>
          </a:stretch>
        </p:blipFill>
        <p:spPr bwMode="auto">
          <a:xfrm>
            <a:off x="2966085" y="5240847"/>
            <a:ext cx="5937250" cy="13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4E07A47-44FB-4F28-B772-40C604399F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361" y="594872"/>
          <a:ext cx="3199824" cy="148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4" name="ChemSketch" r:id="rId7" imgW="1039320" imgH="484560" progId="ACD.ChemSketch.20">
                  <p:embed/>
                </p:oleObj>
              </mc:Choice>
              <mc:Fallback>
                <p:oleObj name="ChemSketch" r:id="rId7" imgW="1039320" imgH="484560" progId="ACD.ChemSketch.20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E4E07A47-44FB-4F28-B772-40C604399F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9361" y="594872"/>
                        <a:ext cx="3199824" cy="1489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8597984-E7A7-4BD7-91B4-A87B00769224}"/>
              </a:ext>
            </a:extLst>
          </p:cNvPr>
          <p:cNvCxnSpPr/>
          <p:nvPr/>
        </p:nvCxnSpPr>
        <p:spPr>
          <a:xfrm>
            <a:off x="1408575" y="980728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4E1DC84-56EC-4ADE-B1DC-DC4BDE7F0D85}"/>
              </a:ext>
            </a:extLst>
          </p:cNvPr>
          <p:cNvSpPr txBox="1"/>
          <p:nvPr/>
        </p:nvSpPr>
        <p:spPr>
          <a:xfrm>
            <a:off x="269261" y="5517233"/>
            <a:ext cx="237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Clasificación del carbono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752C78-C100-4F90-9F41-7A3A80F439F6}"/>
              </a:ext>
            </a:extLst>
          </p:cNvPr>
          <p:cNvSpPr txBox="1"/>
          <p:nvPr/>
        </p:nvSpPr>
        <p:spPr>
          <a:xfrm>
            <a:off x="1238306" y="6165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2º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3623CC-EBD0-4A20-89B9-1EE4174D35CB}"/>
              </a:ext>
            </a:extLst>
          </p:cNvPr>
          <p:cNvSpPr txBox="1"/>
          <p:nvPr/>
        </p:nvSpPr>
        <p:spPr>
          <a:xfrm>
            <a:off x="179512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Determine el EDO, clasificación e hibridación del átomo de carbono marcado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56DE512-E9CB-43D2-B972-1C87450A57F0}"/>
              </a:ext>
            </a:extLst>
          </p:cNvPr>
          <p:cNvSpPr txBox="1"/>
          <p:nvPr/>
        </p:nvSpPr>
        <p:spPr>
          <a:xfrm>
            <a:off x="1373066" y="62068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sp</a:t>
            </a:r>
            <a:r>
              <a:rPr lang="es-CL" baseline="30000" dirty="0">
                <a:solidFill>
                  <a:srgbClr val="FF0000"/>
                </a:solidFill>
              </a:rPr>
              <a:t>2</a:t>
            </a:r>
            <a:endParaRPr lang="es-CL" dirty="0">
              <a:solidFill>
                <a:srgbClr val="FF0000"/>
              </a:solidFill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9E26A06-8F49-47DD-BFAB-74C152B97649}"/>
              </a:ext>
            </a:extLst>
          </p:cNvPr>
          <p:cNvCxnSpPr/>
          <p:nvPr/>
        </p:nvCxnSpPr>
        <p:spPr>
          <a:xfrm>
            <a:off x="1619672" y="4293096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081FFD-3A24-4B0C-8D25-390332A8CC32}"/>
              </a:ext>
            </a:extLst>
          </p:cNvPr>
          <p:cNvSpPr txBox="1"/>
          <p:nvPr/>
        </p:nvSpPr>
        <p:spPr>
          <a:xfrm>
            <a:off x="1835696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D3F3929-710D-46AD-AA4C-A4137A49B2E6}"/>
              </a:ext>
            </a:extLst>
          </p:cNvPr>
          <p:cNvSpPr txBox="1"/>
          <p:nvPr/>
        </p:nvSpPr>
        <p:spPr>
          <a:xfrm>
            <a:off x="2843808" y="38703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D7EA0AD-A737-41E1-90A7-C49A5F9B49AA}"/>
              </a:ext>
            </a:extLst>
          </p:cNvPr>
          <p:cNvSpPr txBox="1"/>
          <p:nvPr/>
        </p:nvSpPr>
        <p:spPr>
          <a:xfrm>
            <a:off x="154766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BB52453-138C-43F5-B742-41EA16C9F3FD}"/>
              </a:ext>
            </a:extLst>
          </p:cNvPr>
          <p:cNvSpPr txBox="1"/>
          <p:nvPr/>
        </p:nvSpPr>
        <p:spPr>
          <a:xfrm>
            <a:off x="323528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FF217C2-D6C9-4DA5-BD8F-D2752325C769}"/>
              </a:ext>
            </a:extLst>
          </p:cNvPr>
          <p:cNvSpPr txBox="1"/>
          <p:nvPr/>
        </p:nvSpPr>
        <p:spPr>
          <a:xfrm>
            <a:off x="1835696" y="415960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-1</a:t>
            </a:r>
          </a:p>
        </p:txBody>
      </p:sp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5144AA1B-E330-4072-8312-FD441AE8B9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149821"/>
              </p:ext>
            </p:extLst>
          </p:nvPr>
        </p:nvGraphicFramePr>
        <p:xfrm>
          <a:off x="539552" y="2859523"/>
          <a:ext cx="2550834" cy="256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5" name="ChemSketch" r:id="rId9" imgW="1356480" imgH="1362600" progId="ACD.ChemSketch.20">
                  <p:embed/>
                </p:oleObj>
              </mc:Choice>
              <mc:Fallback>
                <p:oleObj name="ChemSketch" r:id="rId9" imgW="1356480" imgH="1362600" progId="ACD.ChemSketch.20">
                  <p:embed/>
                  <p:pic>
                    <p:nvPicPr>
                      <p:cNvPr id="21" name="Objeto 20">
                        <a:extLst>
                          <a:ext uri="{FF2B5EF4-FFF2-40B4-BE49-F238E27FC236}">
                            <a16:creationId xmlns:a16="http://schemas.microsoft.com/office/drawing/2014/main" id="{CB34E087-6257-4FED-9E39-AA0D889748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552" y="2859523"/>
                        <a:ext cx="2550834" cy="2562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875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83568" y="1052265"/>
            <a:ext cx="7772400" cy="1440631"/>
          </a:xfrm>
        </p:spPr>
        <p:txBody>
          <a:bodyPr/>
          <a:lstStyle/>
          <a:p>
            <a:pPr marL="457200" lvl="1" indent="0">
              <a:buNone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- Número atómico = 6</a:t>
            </a:r>
          </a:p>
          <a:p>
            <a:pPr marL="457200" lvl="1" indent="0">
              <a:buNone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- Configuración electrónica  1s</a:t>
            </a:r>
            <a:r>
              <a:rPr lang="es-MX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 2s</a:t>
            </a:r>
            <a:r>
              <a:rPr lang="es-MX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 2p</a:t>
            </a:r>
            <a:r>
              <a:rPr lang="es-MX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s-MX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s-MX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35 Cerrar llave"/>
          <p:cNvSpPr/>
          <p:nvPr/>
        </p:nvSpPr>
        <p:spPr>
          <a:xfrm rot="5400000">
            <a:off x="6192328" y="1556817"/>
            <a:ext cx="215900" cy="1223963"/>
          </a:xfrm>
          <a:prstGeom prst="rightBrace">
            <a:avLst>
              <a:gd name="adj1" fmla="val 77828"/>
              <a:gd name="adj2" fmla="val 5000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AA9C3E8-D9A5-4C88-864A-430BBC6AEDC1}"/>
              </a:ext>
            </a:extLst>
          </p:cNvPr>
          <p:cNvSpPr/>
          <p:nvPr/>
        </p:nvSpPr>
        <p:spPr>
          <a:xfrm>
            <a:off x="3779912" y="2348880"/>
            <a:ext cx="5004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s-MX" sz="2800" dirty="0">
                <a:latin typeface="Times New Roman" pitchFamily="18" charset="0"/>
                <a:cs typeface="Times New Roman" pitchFamily="18" charset="0"/>
              </a:rPr>
              <a:t>Posee 4 electrones de valencia</a:t>
            </a:r>
          </a:p>
        </p:txBody>
      </p:sp>
      <p:sp>
        <p:nvSpPr>
          <p:cNvPr id="27" name="33 CuadroTexto">
            <a:extLst>
              <a:ext uri="{FF2B5EF4-FFF2-40B4-BE49-F238E27FC236}">
                <a16:creationId xmlns:a16="http://schemas.microsoft.com/office/drawing/2014/main" id="{6CB42F3A-16C6-4F01-A65A-64DCA2A3D6E6}"/>
              </a:ext>
            </a:extLst>
          </p:cNvPr>
          <p:cNvSpPr txBox="1"/>
          <p:nvPr/>
        </p:nvSpPr>
        <p:spPr>
          <a:xfrm>
            <a:off x="2374830" y="343362"/>
            <a:ext cx="449033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Características del Carbono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0E8F09D-AD41-4BB3-BBE9-2264C9A58984}"/>
              </a:ext>
            </a:extLst>
          </p:cNvPr>
          <p:cNvSpPr/>
          <p:nvPr/>
        </p:nvSpPr>
        <p:spPr>
          <a:xfrm>
            <a:off x="683568" y="3980286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Char char="-"/>
            </a:pPr>
            <a:r>
              <a:rPr lang="es-ES_trad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Posee una electronegatividad intermedia</a:t>
            </a:r>
          </a:p>
          <a:p>
            <a:pPr lvl="1"/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es-ES_trad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Solo forma enlaces covalentes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40630E4-7EB0-46DB-8007-82B80882131A}"/>
              </a:ext>
            </a:extLst>
          </p:cNvPr>
          <p:cNvSpPr/>
          <p:nvPr/>
        </p:nvSpPr>
        <p:spPr>
          <a:xfrm>
            <a:off x="683568" y="3167390"/>
            <a:ext cx="4865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Tx/>
              <a:buChar char="-"/>
            </a:pPr>
            <a:r>
              <a:rPr lang="es-MX" sz="2800" dirty="0">
                <a:latin typeface="Times New Roman" pitchFamily="18" charset="0"/>
                <a:cs typeface="Times New Roman" pitchFamily="18" charset="0"/>
              </a:rPr>
              <a:t> Cumple con la </a:t>
            </a:r>
            <a:r>
              <a:rPr lang="es-MX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tetravalencia</a:t>
            </a:r>
            <a:endParaRPr lang="es-MX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26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431800" y="692696"/>
            <a:ext cx="8280400" cy="4114800"/>
          </a:xfrm>
        </p:spPr>
        <p:txBody>
          <a:bodyPr/>
          <a:lstStyle/>
          <a:p>
            <a:pPr lvl="1" algn="just"/>
            <a:r>
              <a:rPr lang="es-MX" u="sng" dirty="0"/>
              <a:t>Covalente sencillo</a:t>
            </a:r>
            <a:r>
              <a:rPr lang="es-MX" dirty="0"/>
              <a:t>, cuando se comparten dos electrones entre los átomos.</a:t>
            </a:r>
          </a:p>
          <a:p>
            <a:pPr lvl="1" algn="just"/>
            <a:endParaRPr lang="es-MX" dirty="0"/>
          </a:p>
          <a:p>
            <a:pPr lvl="1" algn="just"/>
            <a:endParaRPr lang="es-MX" dirty="0"/>
          </a:p>
          <a:p>
            <a:pPr lvl="1" algn="just"/>
            <a:endParaRPr lang="es-MX" dirty="0"/>
          </a:p>
          <a:p>
            <a:pPr lvl="1" algn="just"/>
            <a:r>
              <a:rPr lang="es-MX" u="sng" dirty="0"/>
              <a:t>Covalente múltiple</a:t>
            </a:r>
            <a:r>
              <a:rPr lang="es-MX" dirty="0"/>
              <a:t>, cuando se comparten más de dos electrones (cuatro o seis electrones) entre los átomos.</a:t>
            </a:r>
          </a:p>
          <a:p>
            <a:pPr algn="just">
              <a:spcBef>
                <a:spcPct val="0"/>
              </a:spcBef>
              <a:buFont typeface="Monotype Sorts"/>
              <a:buNone/>
            </a:pPr>
            <a:endParaRPr lang="es-ES" sz="2400" dirty="0">
              <a:latin typeface="Times New Roman" pitchFamily="18" charset="0"/>
            </a:endParaRPr>
          </a:p>
        </p:txBody>
      </p:sp>
      <p:pic>
        <p:nvPicPr>
          <p:cNvPr id="96258" name="Picture 2" descr="http://ibchem.com/IB/ibfiles/bonding/bon_img/cov4.gif"/>
          <p:cNvPicPr>
            <a:picLocks noChangeAspect="1" noChangeArrowheads="1"/>
          </p:cNvPicPr>
          <p:nvPr/>
        </p:nvPicPr>
        <p:blipFill>
          <a:blip r:embed="rId3" cstate="print"/>
          <a:srcRect l="12373" t="8018" r="15463" b="51892"/>
          <a:stretch>
            <a:fillRect/>
          </a:stretch>
        </p:blipFill>
        <p:spPr bwMode="auto">
          <a:xfrm>
            <a:off x="1763713" y="1790725"/>
            <a:ext cx="2232025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0" name="Picture 4" descr="http://ibchem.com/IB/ibfiles/bonding/bon_img/cov4.gif"/>
          <p:cNvPicPr>
            <a:picLocks noChangeAspect="1" noChangeArrowheads="1"/>
          </p:cNvPicPr>
          <p:nvPr/>
        </p:nvPicPr>
        <p:blipFill>
          <a:blip r:embed="rId3" cstate="print"/>
          <a:srcRect l="17181" t="57764" r="19246"/>
          <a:stretch>
            <a:fillRect/>
          </a:stretch>
        </p:blipFill>
        <p:spPr bwMode="auto">
          <a:xfrm>
            <a:off x="3240088" y="4581128"/>
            <a:ext cx="2663825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841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1066800" y="4114800"/>
            <a:ext cx="7010400" cy="2057400"/>
          </a:xfrm>
          <a:prstGeom prst="rect">
            <a:avLst/>
          </a:prstGeom>
          <a:solidFill>
            <a:schemeClr val="bg1">
              <a:alpha val="59999"/>
            </a:schemeClr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105150" y="1257300"/>
            <a:ext cx="2743200" cy="2057400"/>
          </a:xfrm>
          <a:prstGeom prst="rect">
            <a:avLst/>
          </a:prstGeom>
          <a:solidFill>
            <a:schemeClr val="bg1">
              <a:alpha val="59999"/>
            </a:schemeClr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Calibri" pitchFamily="34" charset="0"/>
            </a:endParaRPr>
          </a:p>
        </p:txBody>
      </p:sp>
      <p:grpSp>
        <p:nvGrpSpPr>
          <p:cNvPr id="28675" name="Group 4"/>
          <p:cNvGrpSpPr>
            <a:grpSpLocks/>
          </p:cNvGrpSpPr>
          <p:nvPr/>
        </p:nvGrpSpPr>
        <p:grpSpPr bwMode="auto">
          <a:xfrm>
            <a:off x="3200400" y="1219200"/>
            <a:ext cx="2614613" cy="1981200"/>
            <a:chOff x="720" y="672"/>
            <a:chExt cx="1647" cy="1248"/>
          </a:xfrm>
        </p:grpSpPr>
        <p:sp>
          <p:nvSpPr>
            <p:cNvPr id="28699" name="Text Box 5"/>
            <p:cNvSpPr txBox="1">
              <a:spLocks noChangeArrowheads="1"/>
            </p:cNvSpPr>
            <p:nvPr/>
          </p:nvSpPr>
          <p:spPr bwMode="auto">
            <a:xfrm>
              <a:off x="1142" y="1178"/>
              <a:ext cx="8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C          C 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0" name="Text Box 6"/>
            <p:cNvSpPr txBox="1">
              <a:spLocks noChangeArrowheads="1"/>
            </p:cNvSpPr>
            <p:nvPr/>
          </p:nvSpPr>
          <p:spPr bwMode="auto">
            <a:xfrm>
              <a:off x="2112" y="120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1" name="Text Box 7"/>
            <p:cNvSpPr txBox="1">
              <a:spLocks noChangeArrowheads="1"/>
            </p:cNvSpPr>
            <p:nvPr/>
          </p:nvSpPr>
          <p:spPr bwMode="auto">
            <a:xfrm>
              <a:off x="720" y="120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2" name="Text Box 8"/>
            <p:cNvSpPr txBox="1">
              <a:spLocks noChangeArrowheads="1"/>
            </p:cNvSpPr>
            <p:nvPr/>
          </p:nvSpPr>
          <p:spPr bwMode="auto">
            <a:xfrm>
              <a:off x="1680" y="67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3" name="Text Box 9"/>
            <p:cNvSpPr txBox="1">
              <a:spLocks noChangeArrowheads="1"/>
            </p:cNvSpPr>
            <p:nvPr/>
          </p:nvSpPr>
          <p:spPr bwMode="auto">
            <a:xfrm>
              <a:off x="1632" y="163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4" name="Text Box 10"/>
            <p:cNvSpPr txBox="1">
              <a:spLocks noChangeArrowheads="1"/>
            </p:cNvSpPr>
            <p:nvPr/>
          </p:nvSpPr>
          <p:spPr bwMode="auto">
            <a:xfrm>
              <a:off x="1104" y="163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5" name="Text Box 11"/>
            <p:cNvSpPr txBox="1">
              <a:spLocks noChangeArrowheads="1"/>
            </p:cNvSpPr>
            <p:nvPr/>
          </p:nvSpPr>
          <p:spPr bwMode="auto">
            <a:xfrm>
              <a:off x="1104" y="67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06" name="Line 12"/>
            <p:cNvSpPr>
              <a:spLocks noChangeShapeType="1"/>
            </p:cNvSpPr>
            <p:nvPr/>
          </p:nvSpPr>
          <p:spPr bwMode="auto">
            <a:xfrm>
              <a:off x="1920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Line 13"/>
            <p:cNvSpPr>
              <a:spLocks noChangeShapeType="1"/>
            </p:cNvSpPr>
            <p:nvPr/>
          </p:nvSpPr>
          <p:spPr bwMode="auto">
            <a:xfrm>
              <a:off x="960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Line 14"/>
            <p:cNvSpPr>
              <a:spLocks noChangeShapeType="1"/>
            </p:cNvSpPr>
            <p:nvPr/>
          </p:nvSpPr>
          <p:spPr bwMode="auto">
            <a:xfrm>
              <a:off x="1440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Line 15"/>
            <p:cNvSpPr>
              <a:spLocks noChangeShapeType="1"/>
            </p:cNvSpPr>
            <p:nvPr/>
          </p:nvSpPr>
          <p:spPr bwMode="auto">
            <a:xfrm flipV="1">
              <a:off x="1776" y="10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Line 16"/>
            <p:cNvSpPr>
              <a:spLocks noChangeShapeType="1"/>
            </p:cNvSpPr>
            <p:nvPr/>
          </p:nvSpPr>
          <p:spPr bwMode="auto">
            <a:xfrm flipV="1">
              <a:off x="1248" y="10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Line 17"/>
            <p:cNvSpPr>
              <a:spLocks noChangeShapeType="1"/>
            </p:cNvSpPr>
            <p:nvPr/>
          </p:nvSpPr>
          <p:spPr bwMode="auto">
            <a:xfrm flipV="1">
              <a:off x="177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Line 18"/>
            <p:cNvSpPr>
              <a:spLocks noChangeShapeType="1"/>
            </p:cNvSpPr>
            <p:nvPr/>
          </p:nvSpPr>
          <p:spPr bwMode="auto">
            <a:xfrm flipV="1">
              <a:off x="1248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Text Box 19"/>
            <p:cNvSpPr txBox="1">
              <a:spLocks noChangeArrowheads="1"/>
            </p:cNvSpPr>
            <p:nvPr/>
          </p:nvSpPr>
          <p:spPr bwMode="auto">
            <a:xfrm>
              <a:off x="1142" y="1178"/>
              <a:ext cx="21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C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4" name="Text Box 20"/>
            <p:cNvSpPr txBox="1">
              <a:spLocks noChangeArrowheads="1"/>
            </p:cNvSpPr>
            <p:nvPr/>
          </p:nvSpPr>
          <p:spPr bwMode="auto">
            <a:xfrm>
              <a:off x="2112" y="120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5" name="Text Box 21"/>
            <p:cNvSpPr txBox="1">
              <a:spLocks noChangeArrowheads="1"/>
            </p:cNvSpPr>
            <p:nvPr/>
          </p:nvSpPr>
          <p:spPr bwMode="auto">
            <a:xfrm>
              <a:off x="720" y="120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6" name="Text Box 22"/>
            <p:cNvSpPr txBox="1">
              <a:spLocks noChangeArrowheads="1"/>
            </p:cNvSpPr>
            <p:nvPr/>
          </p:nvSpPr>
          <p:spPr bwMode="auto">
            <a:xfrm>
              <a:off x="1680" y="67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7" name="Text Box 23"/>
            <p:cNvSpPr txBox="1">
              <a:spLocks noChangeArrowheads="1"/>
            </p:cNvSpPr>
            <p:nvPr/>
          </p:nvSpPr>
          <p:spPr bwMode="auto">
            <a:xfrm>
              <a:off x="1632" y="163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8" name="Text Box 24"/>
            <p:cNvSpPr txBox="1">
              <a:spLocks noChangeArrowheads="1"/>
            </p:cNvSpPr>
            <p:nvPr/>
          </p:nvSpPr>
          <p:spPr bwMode="auto">
            <a:xfrm>
              <a:off x="1104" y="163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19" name="Text Box 25"/>
            <p:cNvSpPr txBox="1">
              <a:spLocks noChangeArrowheads="1"/>
            </p:cNvSpPr>
            <p:nvPr/>
          </p:nvSpPr>
          <p:spPr bwMode="auto">
            <a:xfrm>
              <a:off x="1104" y="67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720" name="Line 26"/>
            <p:cNvSpPr>
              <a:spLocks noChangeShapeType="1"/>
            </p:cNvSpPr>
            <p:nvPr/>
          </p:nvSpPr>
          <p:spPr bwMode="auto">
            <a:xfrm>
              <a:off x="1920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Line 27"/>
            <p:cNvSpPr>
              <a:spLocks noChangeShapeType="1"/>
            </p:cNvSpPr>
            <p:nvPr/>
          </p:nvSpPr>
          <p:spPr bwMode="auto">
            <a:xfrm>
              <a:off x="960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Line 28"/>
            <p:cNvSpPr>
              <a:spLocks noChangeShapeType="1"/>
            </p:cNvSpPr>
            <p:nvPr/>
          </p:nvSpPr>
          <p:spPr bwMode="auto">
            <a:xfrm>
              <a:off x="1392" y="13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Line 29"/>
            <p:cNvSpPr>
              <a:spLocks noChangeShapeType="1"/>
            </p:cNvSpPr>
            <p:nvPr/>
          </p:nvSpPr>
          <p:spPr bwMode="auto">
            <a:xfrm flipV="1">
              <a:off x="1776" y="10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Line 30"/>
            <p:cNvSpPr>
              <a:spLocks noChangeShapeType="1"/>
            </p:cNvSpPr>
            <p:nvPr/>
          </p:nvSpPr>
          <p:spPr bwMode="auto">
            <a:xfrm flipV="1">
              <a:off x="1248" y="10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5" name="Line 31"/>
            <p:cNvSpPr>
              <a:spLocks noChangeShapeType="1"/>
            </p:cNvSpPr>
            <p:nvPr/>
          </p:nvSpPr>
          <p:spPr bwMode="auto">
            <a:xfrm flipV="1">
              <a:off x="177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Line 32"/>
            <p:cNvSpPr>
              <a:spLocks noChangeShapeType="1"/>
            </p:cNvSpPr>
            <p:nvPr/>
          </p:nvSpPr>
          <p:spPr bwMode="auto">
            <a:xfrm flipV="1">
              <a:off x="1248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6" name="Group 33"/>
          <p:cNvGrpSpPr>
            <a:grpSpLocks/>
          </p:cNvGrpSpPr>
          <p:nvPr/>
        </p:nvGrpSpPr>
        <p:grpSpPr bwMode="auto">
          <a:xfrm>
            <a:off x="5157788" y="4864100"/>
            <a:ext cx="2482850" cy="492125"/>
            <a:chOff x="2938" y="2880"/>
            <a:chExt cx="1564" cy="310"/>
          </a:xfrm>
        </p:grpSpPr>
        <p:sp>
          <p:nvSpPr>
            <p:cNvPr id="28691" name="Text Box 34"/>
            <p:cNvSpPr txBox="1">
              <a:spLocks noChangeArrowheads="1"/>
            </p:cNvSpPr>
            <p:nvPr/>
          </p:nvSpPr>
          <p:spPr bwMode="auto">
            <a:xfrm>
              <a:off x="3360" y="2880"/>
              <a:ext cx="7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C         C 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92" name="Text Box 35"/>
            <p:cNvSpPr txBox="1">
              <a:spLocks noChangeArrowheads="1"/>
            </p:cNvSpPr>
            <p:nvPr/>
          </p:nvSpPr>
          <p:spPr bwMode="auto">
            <a:xfrm>
              <a:off x="4247" y="2881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93" name="Text Box 36"/>
            <p:cNvSpPr txBox="1">
              <a:spLocks noChangeArrowheads="1"/>
            </p:cNvSpPr>
            <p:nvPr/>
          </p:nvSpPr>
          <p:spPr bwMode="auto">
            <a:xfrm>
              <a:off x="2938" y="290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94" name="Line 37"/>
            <p:cNvSpPr>
              <a:spLocks noChangeShapeType="1"/>
            </p:cNvSpPr>
            <p:nvPr/>
          </p:nvSpPr>
          <p:spPr bwMode="auto">
            <a:xfrm>
              <a:off x="4055" y="303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38"/>
            <p:cNvSpPr>
              <a:spLocks noChangeShapeType="1"/>
            </p:cNvSpPr>
            <p:nvPr/>
          </p:nvSpPr>
          <p:spPr bwMode="auto">
            <a:xfrm>
              <a:off x="3178" y="304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Line 39"/>
            <p:cNvSpPr>
              <a:spLocks noChangeShapeType="1"/>
            </p:cNvSpPr>
            <p:nvPr/>
          </p:nvSpPr>
          <p:spPr bwMode="auto">
            <a:xfrm>
              <a:off x="3648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Line 40"/>
            <p:cNvSpPr>
              <a:spLocks noChangeShapeType="1"/>
            </p:cNvSpPr>
            <p:nvPr/>
          </p:nvSpPr>
          <p:spPr bwMode="auto">
            <a:xfrm>
              <a:off x="3648" y="297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Line 41"/>
            <p:cNvSpPr>
              <a:spLocks noChangeShapeType="1"/>
            </p:cNvSpPr>
            <p:nvPr/>
          </p:nvSpPr>
          <p:spPr bwMode="auto">
            <a:xfrm>
              <a:off x="3648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7" name="Group 42"/>
          <p:cNvGrpSpPr>
            <a:grpSpLocks/>
          </p:cNvGrpSpPr>
          <p:nvPr/>
        </p:nvGrpSpPr>
        <p:grpSpPr bwMode="auto">
          <a:xfrm>
            <a:off x="1500188" y="4419600"/>
            <a:ext cx="2690812" cy="1447800"/>
            <a:chOff x="672" y="2544"/>
            <a:chExt cx="1695" cy="912"/>
          </a:xfrm>
        </p:grpSpPr>
        <p:sp>
          <p:nvSpPr>
            <p:cNvPr id="28680" name="Text Box 43"/>
            <p:cNvSpPr txBox="1">
              <a:spLocks noChangeArrowheads="1"/>
            </p:cNvSpPr>
            <p:nvPr/>
          </p:nvSpPr>
          <p:spPr bwMode="auto">
            <a:xfrm>
              <a:off x="1152" y="2832"/>
              <a:ext cx="8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C          C 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81" name="Text Box 44"/>
            <p:cNvSpPr txBox="1">
              <a:spLocks noChangeArrowheads="1"/>
            </p:cNvSpPr>
            <p:nvPr/>
          </p:nvSpPr>
          <p:spPr bwMode="auto">
            <a:xfrm>
              <a:off x="2112" y="312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82" name="Text Box 45"/>
            <p:cNvSpPr txBox="1">
              <a:spLocks noChangeArrowheads="1"/>
            </p:cNvSpPr>
            <p:nvPr/>
          </p:nvSpPr>
          <p:spPr bwMode="auto">
            <a:xfrm>
              <a:off x="672" y="3168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83" name="Text Box 46"/>
            <p:cNvSpPr txBox="1">
              <a:spLocks noChangeArrowheads="1"/>
            </p:cNvSpPr>
            <p:nvPr/>
          </p:nvSpPr>
          <p:spPr bwMode="auto">
            <a:xfrm>
              <a:off x="2112" y="254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84" name="Text Box 47"/>
            <p:cNvSpPr txBox="1">
              <a:spLocks noChangeArrowheads="1"/>
            </p:cNvSpPr>
            <p:nvPr/>
          </p:nvSpPr>
          <p:spPr bwMode="auto">
            <a:xfrm>
              <a:off x="672" y="2544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400">
                  <a:latin typeface="Calibri" pitchFamily="34" charset="0"/>
                </a:rPr>
                <a:t>H</a:t>
              </a:r>
              <a:endParaRPr lang="es-ES" sz="2400">
                <a:latin typeface="Calibri" pitchFamily="34" charset="0"/>
              </a:endParaRPr>
            </a:p>
          </p:txBody>
        </p:sp>
        <p:sp>
          <p:nvSpPr>
            <p:cNvPr id="28685" name="Line 48"/>
            <p:cNvSpPr>
              <a:spLocks noChangeShapeType="1"/>
            </p:cNvSpPr>
            <p:nvPr/>
          </p:nvSpPr>
          <p:spPr bwMode="auto">
            <a:xfrm>
              <a:off x="1440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Line 49"/>
            <p:cNvSpPr>
              <a:spLocks noChangeShapeType="1"/>
            </p:cNvSpPr>
            <p:nvPr/>
          </p:nvSpPr>
          <p:spPr bwMode="auto">
            <a:xfrm>
              <a:off x="1440" y="297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Line 50"/>
            <p:cNvSpPr>
              <a:spLocks noChangeShapeType="1"/>
            </p:cNvSpPr>
            <p:nvPr/>
          </p:nvSpPr>
          <p:spPr bwMode="auto">
            <a:xfrm flipV="1">
              <a:off x="960" y="312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51"/>
            <p:cNvSpPr>
              <a:spLocks noChangeShapeType="1"/>
            </p:cNvSpPr>
            <p:nvPr/>
          </p:nvSpPr>
          <p:spPr bwMode="auto">
            <a:xfrm flipH="1" flipV="1">
              <a:off x="960" y="2736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52"/>
            <p:cNvSpPr>
              <a:spLocks noChangeShapeType="1"/>
            </p:cNvSpPr>
            <p:nvPr/>
          </p:nvSpPr>
          <p:spPr bwMode="auto">
            <a:xfrm flipV="1">
              <a:off x="1920" y="2736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53"/>
            <p:cNvSpPr>
              <a:spLocks noChangeShapeType="1"/>
            </p:cNvSpPr>
            <p:nvPr/>
          </p:nvSpPr>
          <p:spPr bwMode="auto">
            <a:xfrm>
              <a:off x="1872" y="3072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3" name="Rectangle 5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3600" dirty="0">
                <a:solidFill>
                  <a:srgbClr val="7030A0"/>
                </a:solidFill>
              </a:rPr>
              <a:t>Enlaces covalentes simples</a:t>
            </a:r>
          </a:p>
        </p:txBody>
      </p:sp>
      <p:sp>
        <p:nvSpPr>
          <p:cNvPr id="19464" name="Rectangle 55"/>
          <p:cNvSpPr>
            <a:spLocks noChangeArrowheads="1"/>
          </p:cNvSpPr>
          <p:nvPr/>
        </p:nvSpPr>
        <p:spPr bwMode="auto">
          <a:xfrm>
            <a:off x="685800" y="31242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s-MX" sz="3600" dirty="0">
                <a:solidFill>
                  <a:srgbClr val="7030A0"/>
                </a:solidFill>
                <a:latin typeface="+mn-lt"/>
                <a:cs typeface="+mn-cs"/>
              </a:rPr>
              <a:t>Enlaces covalentes múltiples</a:t>
            </a:r>
          </a:p>
        </p:txBody>
      </p:sp>
    </p:spTree>
    <p:extLst>
      <p:ext uri="{BB962C8B-B14F-4D97-AF65-F5344CB8AC3E}">
        <p14:creationId xmlns:p14="http://schemas.microsoft.com/office/powerpoint/2010/main" val="206789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02928" y="473075"/>
            <a:ext cx="4817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Diagrama de orbitales del Carbono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Imagen 11" descr="Resultado de imagen para hibridacion carbono">
            <a:extLst>
              <a:ext uri="{FF2B5EF4-FFF2-40B4-BE49-F238E27FC236}">
                <a16:creationId xmlns:a16="http://schemas.microsoft.com/office/drawing/2014/main" id="{77CD3147-E8E8-493F-8112-76AEE593ABE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80"/>
          <a:stretch/>
        </p:blipFill>
        <p:spPr bwMode="auto">
          <a:xfrm>
            <a:off x="539552" y="1555099"/>
            <a:ext cx="4538028" cy="318836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603C050C-A7D3-4CEB-8B3D-52E882B787F3}"/>
              </a:ext>
            </a:extLst>
          </p:cNvPr>
          <p:cNvSpPr/>
          <p:nvPr/>
        </p:nvSpPr>
        <p:spPr>
          <a:xfrm>
            <a:off x="2627784" y="1916832"/>
            <a:ext cx="158417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6ED9A03B-7CE5-491F-8E97-7F40654C605F}"/>
              </a:ext>
            </a:extLst>
          </p:cNvPr>
          <p:cNvSpPr/>
          <p:nvPr/>
        </p:nvSpPr>
        <p:spPr>
          <a:xfrm>
            <a:off x="4932040" y="2276872"/>
            <a:ext cx="9361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807A554-8D82-4785-8B04-87CF126C874D}"/>
              </a:ext>
            </a:extLst>
          </p:cNvPr>
          <p:cNvSpPr txBox="1"/>
          <p:nvPr/>
        </p:nvSpPr>
        <p:spPr>
          <a:xfrm>
            <a:off x="5940152" y="2025714"/>
            <a:ext cx="2952328" cy="1200329"/>
          </a:xfrm>
          <a:prstGeom prst="rect">
            <a:avLst/>
          </a:prstGeom>
          <a:noFill/>
          <a:ln w="158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/>
              <a:t>Solo posee 2 electrones desapareados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BAFF13A-1DCB-44B3-AF5C-0EA2ABF6201B}"/>
              </a:ext>
            </a:extLst>
          </p:cNvPr>
          <p:cNvSpPr txBox="1"/>
          <p:nvPr/>
        </p:nvSpPr>
        <p:spPr>
          <a:xfrm>
            <a:off x="720080" y="4614110"/>
            <a:ext cx="7668344" cy="461665"/>
          </a:xfrm>
          <a:prstGeom prst="rect">
            <a:avLst/>
          </a:prstGeom>
          <a:noFill/>
          <a:ln w="158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/>
              <a:t>¿Cómo cumple con la </a:t>
            </a:r>
            <a:r>
              <a:rPr lang="es-CL" sz="2400" dirty="0" err="1">
                <a:solidFill>
                  <a:srgbClr val="FF0000"/>
                </a:solidFill>
              </a:rPr>
              <a:t>tetravalecia</a:t>
            </a:r>
            <a:r>
              <a:rPr lang="es-CL" sz="2400" dirty="0"/>
              <a:t>?</a:t>
            </a:r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B13A5373-E9E2-4096-8342-526C94ED023A}"/>
              </a:ext>
            </a:extLst>
          </p:cNvPr>
          <p:cNvSpPr/>
          <p:nvPr/>
        </p:nvSpPr>
        <p:spPr>
          <a:xfrm>
            <a:off x="7092280" y="3429000"/>
            <a:ext cx="72008" cy="888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20988" y="473075"/>
            <a:ext cx="34829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Hibridación del Carbono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8313" y="1052513"/>
            <a:ext cx="8280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i="1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AR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hibridación del carbono</a:t>
            </a:r>
            <a:r>
              <a:rPr lang="es-AR" sz="2000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latin typeface="Times New Roman" pitchFamily="18" charset="0"/>
                <a:cs typeface="Times New Roman" pitchFamily="18" charset="0"/>
              </a:rPr>
              <a:t>implica la combinación de orbitales atómicos puros para formar orbitales atómicos híbridos con características propias.</a:t>
            </a:r>
          </a:p>
        </p:txBody>
      </p:sp>
      <p:pic>
        <p:nvPicPr>
          <p:cNvPr id="94210" name="Picture 2" descr="Resultado de imagen para hibridacion carbono">
            <a:extLst>
              <a:ext uri="{FF2B5EF4-FFF2-40B4-BE49-F238E27FC236}">
                <a16:creationId xmlns:a16="http://schemas.microsoft.com/office/drawing/2014/main" id="{4DE94AF0-0DAA-44B9-BB95-872B62149F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6659"/>
          <a:stretch/>
        </p:blipFill>
        <p:spPr bwMode="auto">
          <a:xfrm>
            <a:off x="1261674" y="1916832"/>
            <a:ext cx="6601602" cy="138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errar llave 4">
            <a:extLst>
              <a:ext uri="{FF2B5EF4-FFF2-40B4-BE49-F238E27FC236}">
                <a16:creationId xmlns:a16="http://schemas.microsoft.com/office/drawing/2014/main" id="{A0556A3A-691D-4B11-992B-CCAE9A1D412A}"/>
              </a:ext>
            </a:extLst>
          </p:cNvPr>
          <p:cNvSpPr/>
          <p:nvPr/>
        </p:nvSpPr>
        <p:spPr>
          <a:xfrm rot="5400000">
            <a:off x="1764709" y="2853957"/>
            <a:ext cx="864096" cy="172615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6944FE4B-A8FB-4B35-8126-DD54094AF3FF}"/>
              </a:ext>
            </a:extLst>
          </p:cNvPr>
          <p:cNvSpPr/>
          <p:nvPr/>
        </p:nvSpPr>
        <p:spPr>
          <a:xfrm rot="5400000">
            <a:off x="4212981" y="2853957"/>
            <a:ext cx="864096" cy="172615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8B39FCC3-3D1A-44CF-B667-CE18D8D364CE}"/>
              </a:ext>
            </a:extLst>
          </p:cNvPr>
          <p:cNvSpPr/>
          <p:nvPr/>
        </p:nvSpPr>
        <p:spPr>
          <a:xfrm rot="5400000">
            <a:off x="6445229" y="2853957"/>
            <a:ext cx="864096" cy="172615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F756D2-080A-4937-9969-575A42F363A7}"/>
              </a:ext>
            </a:extLst>
          </p:cNvPr>
          <p:cNvSpPr txBox="1"/>
          <p:nvPr/>
        </p:nvSpPr>
        <p:spPr>
          <a:xfrm>
            <a:off x="1800713" y="415962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s-AR" sz="3600" b="1" baseline="30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s-CL" sz="36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7981BCD-44B0-4A6D-9224-EEF0655A104C}"/>
              </a:ext>
            </a:extLst>
          </p:cNvPr>
          <p:cNvSpPr txBox="1"/>
          <p:nvPr/>
        </p:nvSpPr>
        <p:spPr>
          <a:xfrm>
            <a:off x="4283968" y="414908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s-AR" sz="3600" b="1" baseline="30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s-CL" sz="36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F1F35AC-C790-4C1B-9BB2-4A90461B6B61}"/>
              </a:ext>
            </a:extLst>
          </p:cNvPr>
          <p:cNvSpPr txBox="1"/>
          <p:nvPr/>
        </p:nvSpPr>
        <p:spPr>
          <a:xfrm>
            <a:off x="6588224" y="414908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endParaRPr lang="es-CL" sz="3600" dirty="0"/>
          </a:p>
        </p:txBody>
      </p:sp>
      <p:pic>
        <p:nvPicPr>
          <p:cNvPr id="11" name="Imagen 10" descr="Resultado de imagen para hibridacion carbono">
            <a:extLst>
              <a:ext uri="{FF2B5EF4-FFF2-40B4-BE49-F238E27FC236}">
                <a16:creationId xmlns:a16="http://schemas.microsoft.com/office/drawing/2014/main" id="{E069A258-15C2-4965-8BE9-DCC840857A9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70" y="5176604"/>
            <a:ext cx="4899660" cy="13487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9397578-117B-4436-B941-FA628BB1DC5C}"/>
              </a:ext>
            </a:extLst>
          </p:cNvPr>
          <p:cNvSpPr txBox="1"/>
          <p:nvPr/>
        </p:nvSpPr>
        <p:spPr>
          <a:xfrm>
            <a:off x="6303963" y="1916832"/>
            <a:ext cx="1004341" cy="5215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382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8" name="Picture 4" descr="Resultado de imagen para metano modelo molecular">
            <a:extLst>
              <a:ext uri="{FF2B5EF4-FFF2-40B4-BE49-F238E27FC236}">
                <a16:creationId xmlns:a16="http://schemas.microsoft.com/office/drawing/2014/main" id="{04975F41-DCB5-4E75-859A-A63A7F58F5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613"/>
          <a:stretch/>
        </p:blipFill>
        <p:spPr bwMode="auto">
          <a:xfrm>
            <a:off x="905524" y="1841128"/>
            <a:ext cx="579613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45F12CAD-C273-4DD5-A778-898C6E3CB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908720"/>
            <a:ext cx="2303463" cy="865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>
                <a:latin typeface="Bookman Old Style" pitchFamily="18" charset="0"/>
                <a:cs typeface="+mn-cs"/>
              </a:rPr>
              <a:t>Metano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AA4E0C2-8EFF-4BD0-B4FF-1C1346C235B4}"/>
              </a:ext>
            </a:extLst>
          </p:cNvPr>
          <p:cNvSpPr txBox="1"/>
          <p:nvPr/>
        </p:nvSpPr>
        <p:spPr>
          <a:xfrm>
            <a:off x="6732240" y="3066951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Tetraédrico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82111FE-5551-4930-9727-C3704E2EBCAD}"/>
              </a:ext>
            </a:extLst>
          </p:cNvPr>
          <p:cNvSpPr txBox="1"/>
          <p:nvPr/>
        </p:nvSpPr>
        <p:spPr>
          <a:xfrm>
            <a:off x="2411760" y="5396200"/>
            <a:ext cx="4320480" cy="400110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4 enlaces covalentes sigma (</a:t>
            </a:r>
            <a:r>
              <a:rPr lang="es-CL" sz="2000" dirty="0">
                <a:sym typeface="Symbol" panose="05050102010706020507" pitchFamily="18" charset="2"/>
              </a:rPr>
              <a:t>)</a:t>
            </a:r>
            <a:endParaRPr lang="es-CL" sz="2000" dirty="0"/>
          </a:p>
        </p:txBody>
      </p:sp>
      <p:sp>
        <p:nvSpPr>
          <p:cNvPr id="7" name="1 Rectángulo">
            <a:extLst>
              <a:ext uri="{FF2B5EF4-FFF2-40B4-BE49-F238E27FC236}">
                <a16:creationId xmlns:a16="http://schemas.microsoft.com/office/drawing/2014/main" id="{A67717A4-3F32-4EDA-BCA4-842547F0E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648"/>
            <a:ext cx="82089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Hibridación sp³ (enlace C-C) </a:t>
            </a:r>
          </a:p>
          <a:p>
            <a:endParaRPr lang="es-AR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28258FBB-AE25-4D56-9258-CB18066474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555286"/>
              </p:ext>
            </p:extLst>
          </p:nvPr>
        </p:nvGraphicFramePr>
        <p:xfrm>
          <a:off x="6413632" y="629980"/>
          <a:ext cx="1595437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7" name="Document" r:id="rId5" imgW="1266840" imgH="1371600" progId="ChemWindow.Document">
                  <p:embed/>
                </p:oleObj>
              </mc:Choice>
              <mc:Fallback>
                <p:oleObj name="Document" r:id="rId5" imgW="1266840" imgH="1371600" progId="ChemWindow.Document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632" y="629980"/>
                        <a:ext cx="1595437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957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>
            <a:extLst>
              <a:ext uri="{FF2B5EF4-FFF2-40B4-BE49-F238E27FC236}">
                <a16:creationId xmlns:a16="http://schemas.microsoft.com/office/drawing/2014/main" id="{45F12CAD-C273-4DD5-A778-898C6E3CB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908720"/>
            <a:ext cx="2303463" cy="865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Bookman Old Style" pitchFamily="18" charset="0"/>
                <a:cs typeface="+mn-cs"/>
              </a:rPr>
              <a:t>Etano</a:t>
            </a:r>
          </a:p>
        </p:txBody>
      </p:sp>
      <p:sp>
        <p:nvSpPr>
          <p:cNvPr id="7" name="1 Rectángulo">
            <a:extLst>
              <a:ext uri="{FF2B5EF4-FFF2-40B4-BE49-F238E27FC236}">
                <a16:creationId xmlns:a16="http://schemas.microsoft.com/office/drawing/2014/main" id="{A67717A4-3F32-4EDA-BCA4-842547F0E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648"/>
            <a:ext cx="82089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Hibridación sp³ (enlace C-C) </a:t>
            </a:r>
          </a:p>
          <a:p>
            <a:endParaRPr lang="es-A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454" name="Picture 6" descr="Isómeros Conformacionales | Química Orgánica">
            <a:extLst>
              <a:ext uri="{FF2B5EF4-FFF2-40B4-BE49-F238E27FC236}">
                <a16:creationId xmlns:a16="http://schemas.microsoft.com/office/drawing/2014/main" id="{2F2C6760-D2C3-436F-A880-C9237E71D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065" y="1988840"/>
            <a:ext cx="3924154" cy="269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B5C6498A-DEA8-4BED-9363-3C53FDE0238E}"/>
              </a:ext>
            </a:extLst>
          </p:cNvPr>
          <p:cNvSpPr/>
          <p:nvPr/>
        </p:nvSpPr>
        <p:spPr>
          <a:xfrm>
            <a:off x="4499769" y="980446"/>
            <a:ext cx="1124027" cy="721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-CL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s-C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 descr="Resultado de imagen para hibridacion carbono">
            <a:extLst>
              <a:ext uri="{FF2B5EF4-FFF2-40B4-BE49-F238E27FC236}">
                <a16:creationId xmlns:a16="http://schemas.microsoft.com/office/drawing/2014/main" id="{09C8BF46-E945-48FE-B8B0-09BC8FEB9B4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57"/>
          <a:stretch/>
        </p:blipFill>
        <p:spPr bwMode="auto">
          <a:xfrm>
            <a:off x="971600" y="5229225"/>
            <a:ext cx="7416824" cy="865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740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478</Words>
  <Application>Microsoft Office PowerPoint</Application>
  <PresentationFormat>Presentación en pantalla (4:3)</PresentationFormat>
  <Paragraphs>155</Paragraphs>
  <Slides>21</Slides>
  <Notes>21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Bookman Old Style</vt:lpstr>
      <vt:lpstr>Calibri</vt:lpstr>
      <vt:lpstr>Monotype Sorts</vt:lpstr>
      <vt:lpstr>Times New Roman</vt:lpstr>
      <vt:lpstr>Tema de Office</vt:lpstr>
      <vt:lpstr>ChemSketch</vt:lpstr>
      <vt:lpstr>Document</vt:lpstr>
      <vt:lpstr>Presentación de PowerPoint</vt:lpstr>
      <vt:lpstr>Elementos más importantes en los compuestos orgánicos:</vt:lpstr>
      <vt:lpstr>Presentación de PowerPoint</vt:lpstr>
      <vt:lpstr>Presentación de PowerPoint</vt:lpstr>
      <vt:lpstr>Enlaces covalentes simples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Colossus Edition 2 Reloaded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Orgánica</dc:title>
  <dc:creator>Colossus User</dc:creator>
  <cp:lastModifiedBy>Cristian Valderas Jatib</cp:lastModifiedBy>
  <cp:revision>222</cp:revision>
  <dcterms:created xsi:type="dcterms:W3CDTF">2010-08-03T02:18:00Z</dcterms:created>
  <dcterms:modified xsi:type="dcterms:W3CDTF">2020-06-25T23:31:57Z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0x010100CE511D84A84E4B48BCD6815EE6438B7E</vt:lpwstr>
  </property>
  <property fmtid="{D5CDD505-2E9C-101B-9397-08002B2CF9AE}" pid="3" name="MaximoArchivos">
    <vt:lpwstr>1</vt:lpwstr>
  </property>
  <property fmtid="{D5CDD505-2E9C-101B-9397-08002B2CF9AE}" pid="4" name="Descripcion">
    <vt:lpwstr/>
  </property>
  <property fmtid="{D5CDD505-2E9C-101B-9397-08002B2CF9AE}" pid="5" name="FechaInicio">
    <vt:lpwstr/>
  </property>
  <property fmtid="{D5CDD505-2E9C-101B-9397-08002B2CF9AE}" pid="6" name="FechaTermino">
    <vt:lpwstr/>
  </property>
  <property fmtid="{D5CDD505-2E9C-101B-9397-08002B2CF9AE}" pid="7" name="Calificación">
    <vt:lpwstr/>
  </property>
</Properties>
</file>